
<file path=[Content_Types].xml><?xml version="1.0" encoding="utf-8"?>
<Types xmlns="http://schemas.openxmlformats.org/package/2006/content-types">
  <Default Extension="bin" ContentType="image/jpeg"/>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embeddings/oleObject1.bin" ContentType="application/vnd.openxmlformats-officedocument.oleObject"/>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media/image34.bin"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4"/>
    <p:sldMasterId id="2147483739" r:id="rId5"/>
  </p:sldMasterIdLst>
  <p:notesMasterIdLst>
    <p:notesMasterId r:id="rId47"/>
  </p:notesMasterIdLst>
  <p:sldIdLst>
    <p:sldId id="413" r:id="rId6"/>
    <p:sldId id="824" r:id="rId7"/>
    <p:sldId id="831" r:id="rId8"/>
    <p:sldId id="832" r:id="rId9"/>
    <p:sldId id="833" r:id="rId10"/>
    <p:sldId id="834" r:id="rId11"/>
    <p:sldId id="841" r:id="rId12"/>
    <p:sldId id="836" r:id="rId13"/>
    <p:sldId id="828" r:id="rId14"/>
    <p:sldId id="838" r:id="rId15"/>
    <p:sldId id="839" r:id="rId16"/>
    <p:sldId id="843" r:id="rId17"/>
    <p:sldId id="829" r:id="rId18"/>
    <p:sldId id="830" r:id="rId19"/>
    <p:sldId id="844" r:id="rId20"/>
    <p:sldId id="256" r:id="rId21"/>
    <p:sldId id="280" r:id="rId22"/>
    <p:sldId id="260" r:id="rId23"/>
    <p:sldId id="267" r:id="rId24"/>
    <p:sldId id="268" r:id="rId25"/>
    <p:sldId id="269" r:id="rId26"/>
    <p:sldId id="270" r:id="rId27"/>
    <p:sldId id="272" r:id="rId28"/>
    <p:sldId id="271" r:id="rId29"/>
    <p:sldId id="261" r:id="rId30"/>
    <p:sldId id="273" r:id="rId31"/>
    <p:sldId id="265" r:id="rId32"/>
    <p:sldId id="278" r:id="rId33"/>
    <p:sldId id="274" r:id="rId34"/>
    <p:sldId id="275" r:id="rId35"/>
    <p:sldId id="279" r:id="rId36"/>
    <p:sldId id="351" r:id="rId37"/>
    <p:sldId id="352" r:id="rId38"/>
    <p:sldId id="354" r:id="rId39"/>
    <p:sldId id="353" r:id="rId40"/>
    <p:sldId id="355" r:id="rId41"/>
    <p:sldId id="356" r:id="rId42"/>
    <p:sldId id="276" r:id="rId43"/>
    <p:sldId id="277" r:id="rId44"/>
    <p:sldId id="357" r:id="rId45"/>
    <p:sldId id="258"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CCD61C-2F4C-48C1-B9A6-9138F54273F7}" type="datetimeFigureOut">
              <a:rPr lang="en-US" smtClean="0"/>
              <a:t>5/12/2020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70423B-A4A4-471F-963B-30A93C4A8B82}" type="slidenum">
              <a:rPr lang="en-US" smtClean="0"/>
              <a:t>‹#›</a:t>
            </a:fld>
            <a:endParaRPr lang="en-US"/>
          </a:p>
        </p:txBody>
      </p:sp>
    </p:spTree>
    <p:extLst>
      <p:ext uri="{BB962C8B-B14F-4D97-AF65-F5344CB8AC3E}">
        <p14:creationId xmlns:p14="http://schemas.microsoft.com/office/powerpoint/2010/main" val="533961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0423B-A4A4-471F-963B-30A93C4A8B82}" type="slidenum">
              <a:rPr lang="en-US" smtClean="0"/>
              <a:t>8</a:t>
            </a:fld>
            <a:endParaRPr lang="en-US"/>
          </a:p>
        </p:txBody>
      </p:sp>
    </p:spTree>
    <p:extLst>
      <p:ext uri="{BB962C8B-B14F-4D97-AF65-F5344CB8AC3E}">
        <p14:creationId xmlns:p14="http://schemas.microsoft.com/office/powerpoint/2010/main" val="116157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35</a:t>
            </a:fld>
            <a:endParaRPr lang="en-US" dirty="0"/>
          </a:p>
        </p:txBody>
      </p:sp>
    </p:spTree>
    <p:extLst>
      <p:ext uri="{BB962C8B-B14F-4D97-AF65-F5344CB8AC3E}">
        <p14:creationId xmlns:p14="http://schemas.microsoft.com/office/powerpoint/2010/main" val="1392739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36</a:t>
            </a:fld>
            <a:endParaRPr lang="en-US" dirty="0"/>
          </a:p>
        </p:txBody>
      </p:sp>
    </p:spTree>
    <p:extLst>
      <p:ext uri="{BB962C8B-B14F-4D97-AF65-F5344CB8AC3E}">
        <p14:creationId xmlns:p14="http://schemas.microsoft.com/office/powerpoint/2010/main" val="1571113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37</a:t>
            </a:fld>
            <a:endParaRPr lang="en-US" dirty="0"/>
          </a:p>
        </p:txBody>
      </p:sp>
    </p:spTree>
    <p:extLst>
      <p:ext uri="{BB962C8B-B14F-4D97-AF65-F5344CB8AC3E}">
        <p14:creationId xmlns:p14="http://schemas.microsoft.com/office/powerpoint/2010/main" val="1225083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a:pPr/>
              <a:t>41</a:t>
            </a:fld>
            <a:endParaRPr lang="en-US" dirty="0"/>
          </a:p>
        </p:txBody>
      </p:sp>
    </p:spTree>
    <p:extLst>
      <p:ext uri="{BB962C8B-B14F-4D97-AF65-F5344CB8AC3E}">
        <p14:creationId xmlns:p14="http://schemas.microsoft.com/office/powerpoint/2010/main" val="1864572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0423B-A4A4-471F-963B-30A93C4A8B82}" type="slidenum">
              <a:rPr lang="en-US" smtClean="0"/>
              <a:t>9</a:t>
            </a:fld>
            <a:endParaRPr lang="en-US"/>
          </a:p>
        </p:txBody>
      </p:sp>
    </p:spTree>
    <p:extLst>
      <p:ext uri="{BB962C8B-B14F-4D97-AF65-F5344CB8AC3E}">
        <p14:creationId xmlns:p14="http://schemas.microsoft.com/office/powerpoint/2010/main" val="927687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0423B-A4A4-471F-963B-30A93C4A8B82}" type="slidenum">
              <a:rPr lang="en-US" smtClean="0"/>
              <a:t>10</a:t>
            </a:fld>
            <a:endParaRPr lang="en-US"/>
          </a:p>
        </p:txBody>
      </p:sp>
    </p:spTree>
    <p:extLst>
      <p:ext uri="{BB962C8B-B14F-4D97-AF65-F5344CB8AC3E}">
        <p14:creationId xmlns:p14="http://schemas.microsoft.com/office/powerpoint/2010/main" val="138664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0423B-A4A4-471F-963B-30A93C4A8B82}" type="slidenum">
              <a:rPr lang="en-US" smtClean="0"/>
              <a:t>11</a:t>
            </a:fld>
            <a:endParaRPr lang="en-US"/>
          </a:p>
        </p:txBody>
      </p:sp>
    </p:spTree>
    <p:extLst>
      <p:ext uri="{BB962C8B-B14F-4D97-AF65-F5344CB8AC3E}">
        <p14:creationId xmlns:p14="http://schemas.microsoft.com/office/powerpoint/2010/main" val="1068805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70423B-A4A4-471F-963B-30A93C4A8B82}" type="slidenum">
              <a:rPr lang="en-US" smtClean="0"/>
              <a:t>12</a:t>
            </a:fld>
            <a:endParaRPr lang="en-US"/>
          </a:p>
        </p:txBody>
      </p:sp>
    </p:spTree>
    <p:extLst>
      <p:ext uri="{BB962C8B-B14F-4D97-AF65-F5344CB8AC3E}">
        <p14:creationId xmlns:p14="http://schemas.microsoft.com/office/powerpoint/2010/main" val="781899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a:pPr/>
              <a:t>16</a:t>
            </a:fld>
            <a:endParaRPr lang="en-US" dirty="0"/>
          </a:p>
        </p:txBody>
      </p:sp>
    </p:spTree>
    <p:extLst>
      <p:ext uri="{BB962C8B-B14F-4D97-AF65-F5344CB8AC3E}">
        <p14:creationId xmlns:p14="http://schemas.microsoft.com/office/powerpoint/2010/main" val="379783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32</a:t>
            </a:fld>
            <a:endParaRPr lang="en-US" dirty="0"/>
          </a:p>
        </p:txBody>
      </p:sp>
    </p:spTree>
    <p:extLst>
      <p:ext uri="{BB962C8B-B14F-4D97-AF65-F5344CB8AC3E}">
        <p14:creationId xmlns:p14="http://schemas.microsoft.com/office/powerpoint/2010/main" val="299333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33</a:t>
            </a:fld>
            <a:endParaRPr lang="en-US" dirty="0"/>
          </a:p>
        </p:txBody>
      </p:sp>
    </p:spTree>
    <p:extLst>
      <p:ext uri="{BB962C8B-B14F-4D97-AF65-F5344CB8AC3E}">
        <p14:creationId xmlns:p14="http://schemas.microsoft.com/office/powerpoint/2010/main" val="24400453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34</a:t>
            </a:fld>
            <a:endParaRPr lang="en-US" dirty="0"/>
          </a:p>
        </p:txBody>
      </p:sp>
    </p:spTree>
    <p:extLst>
      <p:ext uri="{BB962C8B-B14F-4D97-AF65-F5344CB8AC3E}">
        <p14:creationId xmlns:p14="http://schemas.microsoft.com/office/powerpoint/2010/main" val="2121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bin"/><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CDECFE-03F5-442D-9EBB-2D07AA6B0818}" type="datetime1">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CB459-BF49-4B89-BF4D-BF5CD18249C2}" type="slidenum">
              <a:rPr lang="en-US" smtClean="0"/>
              <a:t>‹#›</a:t>
            </a:fld>
            <a:endParaRPr lang="en-US"/>
          </a:p>
        </p:txBody>
      </p:sp>
    </p:spTree>
    <p:extLst>
      <p:ext uri="{BB962C8B-B14F-4D97-AF65-F5344CB8AC3E}">
        <p14:creationId xmlns:p14="http://schemas.microsoft.com/office/powerpoint/2010/main" val="3519987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917736-CAAD-4A44-BBA4-24D412D96922}" type="datetime1">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13487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89D11F-6165-45DC-BC8E-FACF0B393007}" type="datetime1">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916827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 Black">
    <p:bg bwMode="gray">
      <p:bgRef idx="1001">
        <a:schemeClr val="bg1"/>
      </p:bgRef>
    </p:bg>
    <p:spTree>
      <p:nvGrpSpPr>
        <p:cNvPr id="1" name=""/>
        <p:cNvGrpSpPr/>
        <p:nvPr/>
      </p:nvGrpSpPr>
      <p:grpSpPr>
        <a:xfrm>
          <a:off x="0" y="0"/>
          <a:ext cx="0" cy="0"/>
          <a:chOff x="0" y="0"/>
          <a:chExt cx="0" cy="0"/>
        </a:xfrm>
      </p:grpSpPr>
      <p:pic>
        <p:nvPicPr>
          <p:cNvPr id="20" name="Background Picture 3"/>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0" y="0"/>
            <a:ext cx="12189600" cy="6858000"/>
          </a:xfrm>
          <a:prstGeom prst="rect">
            <a:avLst/>
          </a:prstGeom>
        </p:spPr>
      </p:pic>
      <p:sp>
        <p:nvSpPr>
          <p:cNvPr id="33" name="Picture Placeholder 8"/>
          <p:cNvSpPr>
            <a:spLocks noGrp="1"/>
          </p:cNvSpPr>
          <p:nvPr>
            <p:ph type="pic" sz="quarter" idx="11"/>
          </p:nvPr>
        </p:nvSpPr>
        <p:spPr>
          <a:xfrm>
            <a:off x="3393716" y="727595"/>
            <a:ext cx="5400000" cy="5400000"/>
          </a:xfrm>
          <a:prstGeom prst="rect">
            <a:avLst/>
          </a:prstGeom>
        </p:spPr>
        <p:txBody>
          <a:bodyPr/>
          <a:lstStyle>
            <a:lvl1pPr>
              <a:defRPr>
                <a:solidFill>
                  <a:schemeClr val="tx1"/>
                </a:solidFill>
              </a:defRPr>
            </a:lvl1pPr>
          </a:lstStyle>
          <a:p>
            <a:r>
              <a:rPr lang="en-US" noProof="0" dirty="0"/>
              <a:t>Click icon to add picture</a:t>
            </a:r>
            <a:endParaRPr lang="en-GB" noProof="0" dirty="0"/>
          </a:p>
        </p:txBody>
      </p:sp>
      <p:sp>
        <p:nvSpPr>
          <p:cNvPr id="2" name="FLD_PresentationTitle"/>
          <p:cNvSpPr>
            <a:spLocks noGrp="1"/>
          </p:cNvSpPr>
          <p:nvPr>
            <p:ph type="ctrTitle" hasCustomPrompt="1"/>
          </p:nvPr>
        </p:nvSpPr>
        <p:spPr bwMode="gray">
          <a:xfrm>
            <a:off x="475200" y="5480578"/>
            <a:ext cx="5620800" cy="324000"/>
          </a:xfrm>
        </p:spPr>
        <p:txBody>
          <a:bodyPr anchor="b" anchorCtr="0">
            <a:noAutofit/>
          </a:bodyPr>
          <a:lstStyle>
            <a:lvl1pPr algn="l">
              <a:lnSpc>
                <a:spcPct val="100000"/>
              </a:lnSpc>
              <a:defRPr sz="1800" b="1">
                <a:solidFill>
                  <a:schemeClr val="tx1"/>
                </a:solidFill>
                <a:latin typeface="+mj-lt"/>
                <a:ea typeface="Open Sans" panose="020B0606030504020204" pitchFamily="34" charset="0"/>
                <a:cs typeface="Open Sans" panose="020B0606030504020204" pitchFamily="34" charset="0"/>
              </a:defRPr>
            </a:lvl1pPr>
          </a:lstStyle>
          <a:p>
            <a:endParaRPr lang="en-GB" noProof="0" dirty="0"/>
          </a:p>
        </p:txBody>
      </p:sp>
      <p:sp>
        <p:nvSpPr>
          <p:cNvPr id="3" name="FLD_PresentationSubtitle"/>
          <p:cNvSpPr>
            <a:spLocks noGrp="1"/>
          </p:cNvSpPr>
          <p:nvPr>
            <p:ph type="subTitle" idx="1" hasCustomPrompt="1"/>
          </p:nvPr>
        </p:nvSpPr>
        <p:spPr bwMode="gray">
          <a:xfrm>
            <a:off x="475200" y="5845180"/>
            <a:ext cx="5620800" cy="505645"/>
          </a:xfrm>
          <a:prstGeom prst="rect">
            <a:avLst/>
          </a:prstGeom>
        </p:spPr>
        <p:txBody>
          <a:bodyPr lIns="0" tIns="0" rIns="0" bIns="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pPr lvl="0"/>
            <a:endParaRPr lang="en-GB"/>
          </a:p>
        </p:txBody>
      </p:sp>
      <p:sp>
        <p:nvSpPr>
          <p:cNvPr id="18" name="SD_ART_Logo_White"/>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728426494" name="LogoFrontSlide"/>
          <p:cNvPicPr>
            <a:picLocks noChangeAspect="1"/>
          </p:cNvPicPr>
          <p:nvPr/>
        </p:nvPicPr>
        <p:blipFill>
          <a:blip r:embed="rId3">
            <a:extLst/>
          </a:blip>
          <a:stretch>
            <a:fillRect/>
          </a:stretch>
        </p:blipFill>
        <p:spPr>
          <a:xfrm>
            <a:off x="413999" y="503999"/>
            <a:ext cx="1655999" cy="725867"/>
          </a:xfrm>
          <a:prstGeom prst="rect">
            <a:avLst/>
          </a:prstGeom>
        </p:spPr>
      </p:pic>
      <p:sp>
        <p:nvSpPr>
          <p:cNvPr id="4" name="Footer Placeholder 3" hidden="1"/>
          <p:cNvSpPr>
            <a:spLocks noGrp="1"/>
          </p:cNvSpPr>
          <p:nvPr>
            <p:ph type="ftr" sz="quarter" idx="12"/>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3518595500"/>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GB"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a:t>Click to add subtitle</a:t>
            </a:r>
            <a:endParaRPr lang="en-GB"/>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2" name="Footer Placeholder 1"/>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85154000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7"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GB"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a:t>Click to add subtitle</a:t>
            </a:r>
            <a:endParaRPr lang="en-GB"/>
          </a:p>
        </p:txBody>
      </p:sp>
      <p:sp>
        <p:nvSpPr>
          <p:cNvPr id="2" name="Footer Placeholder 1"/>
          <p:cNvSpPr>
            <a:spLocks noGrp="1"/>
          </p:cNvSpPr>
          <p:nvPr>
            <p:ph type="ftr" sz="quarter" idx="21"/>
          </p:nvPr>
        </p:nvSpPr>
        <p:spPr/>
        <p:txBody>
          <a:bodyPr/>
          <a:lstStyle/>
          <a:p>
            <a:endParaRPr lang="en-GB" dirty="0"/>
          </a:p>
        </p:txBody>
      </p:sp>
    </p:spTree>
    <p:extLst>
      <p:ext uri="{BB962C8B-B14F-4D97-AF65-F5344CB8AC3E}">
        <p14:creationId xmlns:p14="http://schemas.microsoft.com/office/powerpoint/2010/main" val="352072686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
        <p:nvSpPr>
          <p:cNvPr id="11"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GB"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GB" noProof="0" dirty="0"/>
              <a:t>Click to add subtitle</a:t>
            </a:r>
            <a:endParaRPr lang="en-GB"/>
          </a:p>
        </p:txBody>
      </p:sp>
      <p:sp>
        <p:nvSpPr>
          <p:cNvPr id="2" name="Footer Placeholder 1"/>
          <p:cNvSpPr>
            <a:spLocks noGrp="1"/>
          </p:cNvSpPr>
          <p:nvPr>
            <p:ph type="ftr" sz="quarter" idx="17"/>
          </p:nvPr>
        </p:nvSpPr>
        <p:spPr/>
        <p:txBody>
          <a:bodyPr/>
          <a:lstStyle/>
          <a:p>
            <a:endParaRPr lang="en-GB" dirty="0"/>
          </a:p>
        </p:txBody>
      </p:sp>
    </p:spTree>
    <p:extLst>
      <p:ext uri="{BB962C8B-B14F-4D97-AF65-F5344CB8AC3E}">
        <p14:creationId xmlns:p14="http://schemas.microsoft.com/office/powerpoint/2010/main" val="119090878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Key statement teal">
    <p:bg>
      <p:bgRef idx="1001">
        <a:schemeClr val="bg1"/>
      </p:bgRef>
    </p:bg>
    <p:spTree>
      <p:nvGrpSpPr>
        <p:cNvPr id="1" name=""/>
        <p:cNvGrpSpPr/>
        <p:nvPr/>
      </p:nvGrpSpPr>
      <p:grpSpPr>
        <a:xfrm>
          <a:off x="0" y="0"/>
          <a:ext cx="0" cy="0"/>
          <a:chOff x="0" y="0"/>
          <a:chExt cx="0" cy="0"/>
        </a:xfrm>
      </p:grpSpPr>
      <p:sp>
        <p:nvSpPr>
          <p:cNvPr id="6" name="Colored background"/>
          <p:cNvSpPr/>
          <p:nvPr userDrawn="1"/>
        </p:nvSpPr>
        <p:spPr bwMode="gray">
          <a:xfrm>
            <a:off x="0" y="0"/>
            <a:ext cx="12189600" cy="6858000"/>
          </a:xfrm>
          <a:prstGeom prst="rect">
            <a:avLst/>
          </a:prstGeom>
          <a:solidFill>
            <a:srgbClr val="0097A9"/>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GB" sz="1600" b="1" dirty="0">
              <a:solidFill>
                <a:schemeClr val="tx1"/>
              </a:solidFill>
            </a:endParaRPr>
          </a:p>
        </p:txBody>
      </p:sp>
      <p:sp>
        <p:nvSpPr>
          <p:cNvPr id="17" name="Text Placeholder 3"/>
          <p:cNvSpPr>
            <a:spLocks noGrp="1"/>
          </p:cNvSpPr>
          <p:nvPr>
            <p:ph type="body" sz="quarter" idx="10"/>
          </p:nvPr>
        </p:nvSpPr>
        <p:spPr>
          <a:xfrm>
            <a:off x="480484" y="1590675"/>
            <a:ext cx="9029604" cy="4708525"/>
          </a:xfrm>
          <a:prstGeom prst="rect">
            <a:avLst/>
          </a:prstGeom>
        </p:spPr>
        <p:txBody>
          <a:bodyPr>
            <a:norm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GB" sz="650" noProof="0">
                <a:solidFill>
                  <a:schemeClr val="tx1"/>
                </a:solidFill>
              </a:rPr>
              <a:pPr marL="0" indent="0" algn="r">
                <a:spcBef>
                  <a:spcPts val="800"/>
                </a:spcBef>
                <a:buSzPct val="100000"/>
                <a:buFont typeface="Arial"/>
                <a:buNone/>
              </a:pPr>
              <a:t>‹#›</a:t>
            </a:fld>
            <a:endParaRPr lang="en-GB" sz="650" noProof="0" dirty="0">
              <a:solidFill>
                <a:schemeClr val="tx1"/>
              </a:solidFill>
            </a:endParaRPr>
          </a:p>
        </p:txBody>
      </p:sp>
      <p:sp>
        <p:nvSpPr>
          <p:cNvPr id="2" name="Footer Placeholder 1"/>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1115940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GB" sz="1200" noProof="0" dirty="0"/>
              <a:t>Insert sponsorship mark here</a:t>
            </a:r>
            <a:endParaRPr lang="en-GB" noProof="0" dirty="0"/>
          </a:p>
        </p:txBody>
      </p:sp>
      <p:sp>
        <p:nvSpPr>
          <p:cNvPr id="22" name="LEG_DisclaimerPowerPoint"/>
          <p:cNvSpPr>
            <a:spLocks/>
          </p:cNvSpPr>
          <p:nvPr userDrawn="1"/>
        </p:nvSpPr>
        <p:spPr bwMode="auto">
          <a:xfrm>
            <a:off x="474358" y="3429000"/>
            <a:ext cx="8556230" cy="2870201"/>
          </a:xfrm>
          <a:prstGeom prst="rect">
            <a:avLst/>
          </a:prstGeom>
          <a:noFill/>
          <a:ln w="9525">
            <a:noFill/>
            <a:miter lim="800000"/>
            <a:headEnd/>
            <a:tailEnd/>
          </a:ln>
        </p:spPr>
        <p:txBody>
          <a:bodyPr lIns="0" tIns="0" rIns="0" bIns="0" anchor="b"/>
          <a:lstStyle/>
          <a:p>
            <a:pPr defTabSz="1019175">
              <a:spcAft>
                <a:spcPts val="0"/>
              </a:spcAft>
              <a:buClr>
                <a:schemeClr val="tx1"/>
              </a:buClr>
              <a:buSzPct val="80000"/>
              <a:buFont typeface="Wingdings" pitchFamily="2" charset="2"/>
              <a:buNone/>
            </a:pPr>
            <a:r>
              <a:rPr lang="en-GB" sz="900" noProof="1">
                <a:solidFill>
                  <a:schemeClr val="tx1"/>
                </a:solidFill>
              </a:rPr>
              <a:t>Deloitte refers to one or more of Deloitte Touche Tohmatsu Limited (“DTTL”), a UK private company limited by guarantee, and its network of member firms, each of which is a legally separate and independent entity. Please see www.deloitte.co.uk/about for a detailed description of the legal structure of DTTL and its member firms.
Deloitte LLP is the United Kingdom member firm of DTTL.
This publication has been written in general terms and therefore cannot be relied on to cover specific situations; application of the principles set out will depend upon the particular circumstances involved and we recommend that you obtain professional advice before acting or refraining from acting on any of the contents of this publication. Deloitte LLP would be pleased to advise readers on how to apply the principles set out in this publication to their specific circumstances. Deloitte LLP accepts no duty of care or liability for any loss occasioned to any person acting or refraining from action as a result of any material in this publication.
© 2016 Deloitte LLP. All rights reserved.
Deloitte LLP is a limited liability partnership registered in England and Wales with registered number OC303675 and its registered office at 2 New Street Square, London EC4A 3BZ, United Kingdom. Tel: +44 (0) 20 7936 3000 Fax: +44 (0) 20 7583 1198.</a:t>
            </a:r>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lvl1pPr>
          </a:lstStyle>
          <a:p>
            <a:pPr lvl="0"/>
            <a:r>
              <a:rPr lang="en-US" noProof="0"/>
              <a:t>Edit Master text styles</a:t>
            </a:r>
          </a:p>
        </p:txBody>
      </p:sp>
      <p:sp>
        <p:nvSpPr>
          <p:cNvPr id="20" name="SD_ART_Logo"/>
          <p:cNvSpPr/>
          <p:nvPr userDrawn="1"/>
        </p:nvSpPr>
        <p:spPr>
          <a:xfrm>
            <a:off x="475438" y="464400"/>
            <a:ext cx="2286000" cy="1000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645294463" name="LogoDisclaimerPage"/>
          <p:cNvPicPr>
            <a:picLocks noChangeAspect="1"/>
          </p:cNvPicPr>
          <p:nvPr/>
        </p:nvPicPr>
        <p:blipFill>
          <a:blip r:embed="rId2">
            <a:extLst/>
          </a:blip>
          <a:stretch>
            <a:fillRect/>
          </a:stretch>
        </p:blipFill>
        <p:spPr>
          <a:xfrm>
            <a:off x="475200" y="464400"/>
            <a:ext cx="1655999" cy="725867"/>
          </a:xfrm>
          <a:prstGeom prst="rect">
            <a:avLst/>
          </a:prstGeom>
        </p:spPr>
      </p:pic>
      <p:sp>
        <p:nvSpPr>
          <p:cNvPr id="2" name="Footer Placeholder 1"/>
          <p:cNvSpPr>
            <a:spLocks noGrp="1"/>
          </p:cNvSpPr>
          <p:nvPr>
            <p:ph type="ftr" sz="quarter" idx="16"/>
          </p:nvPr>
        </p:nvSpPr>
        <p:spPr/>
        <p:txBody>
          <a:bodyPr/>
          <a:lstStyle>
            <a:lvl1pPr>
              <a:defRPr>
                <a:solidFill>
                  <a:schemeClr val="bg1"/>
                </a:solidFill>
              </a:defRPr>
            </a:lvl1pPr>
          </a:lstStyle>
          <a:p>
            <a:endParaRPr lang="en-GB" dirty="0"/>
          </a:p>
        </p:txBody>
      </p:sp>
    </p:spTree>
    <p:extLst>
      <p:ext uri="{BB962C8B-B14F-4D97-AF65-F5344CB8AC3E}">
        <p14:creationId xmlns:p14="http://schemas.microsoft.com/office/powerpoint/2010/main" val="28984940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346101270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dirty="0"/>
              <a:t>Click to edit Master title style</a:t>
            </a:r>
          </a:p>
          <a:p>
            <a:pPr lvl="1"/>
            <a:r>
              <a:rPr lang="en-US" noProof="0" dirty="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endParaRPr lang="en-US" noProof="0" dirty="0"/>
          </a:p>
        </p:txBody>
      </p:sp>
    </p:spTree>
    <p:extLst>
      <p:ext uri="{BB962C8B-B14F-4D97-AF65-F5344CB8AC3E}">
        <p14:creationId xmlns:p14="http://schemas.microsoft.com/office/powerpoint/2010/main" val="1105977968"/>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3FF0A7-C9AE-4DBF-9558-BD60DC58A6D4}" type="datetime1">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19024484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984251341"/>
      </p:ext>
    </p:extLst>
  </p:cSld>
  <p:clrMapOvr>
    <a:overrideClrMapping bg1="lt1" tx1="dk1" bg2="lt2" tx2="dk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endParaRPr lang="en-US" noProof="0" dirty="0"/>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88036743"/>
      </p:ext>
    </p:extLst>
  </p:cSld>
  <p:clrMapOvr>
    <a:masterClrMapping/>
  </p:clrMapOvr>
  <p:transition>
    <p:fade/>
  </p:transition>
  <p:extLst mod="1">
    <p:ext uri="{DCECCB84-F9BA-43D5-87BE-67443E8EF086}">
      <p15:sldGuideLst xmlns:p15="http://schemas.microsoft.com/office/powerpoint/2012/main">
        <p15:guide id="1" orient="horz" pos="408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12"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3"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8746995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308211543"/>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7"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8"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2183185361"/>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527869754"/>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2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21"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63655002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endParaRPr lang="en-US" noProof="0" dirty="0"/>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3671332358"/>
      </p:ext>
    </p:extLst>
  </p:cSld>
  <p:clrMapOvr>
    <a:masterClrMapping/>
  </p:clrMapOvr>
  <p:transition>
    <p:fade/>
  </p:transition>
  <p:extLst mod="1">
    <p:ext uri="{DCECCB84-F9BA-43D5-87BE-67443E8EF086}">
      <p15:sldGuideLst xmlns:p15="http://schemas.microsoft.com/office/powerpoint/2012/main">
        <p15:guide id="1"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9"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3"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0991234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5"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34356775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2BC90DD-E5D7-4DBE-B38D-7BA9B5054D7F}" type="datetime1">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11371807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8"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9"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316498459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14"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5"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Tree>
    <p:extLst>
      <p:ext uri="{BB962C8B-B14F-4D97-AF65-F5344CB8AC3E}">
        <p14:creationId xmlns:p14="http://schemas.microsoft.com/office/powerpoint/2010/main" val="173931178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41782750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2675875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endParaRPr lang="en-US" noProof="0" dirty="0"/>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64117505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3394512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405849514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89555148"/>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Click to 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66698737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endParaRPr lang="en-US" noProof="0" dirty="0"/>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Click to 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endParaRPr lang="en-US" noProof="0" dirty="0"/>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Click to 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endParaRPr lang="en-US" noProof="0" dirty="0"/>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Click to 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25774602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903972D-0D62-410A-A25B-C14EB29E60E8}" type="datetime1">
              <a:rPr lang="en-US" smtClean="0"/>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7871187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3514246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61387286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30667648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Click to 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15869633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endParaRPr lang="en-US" noProof="0" dirty="0"/>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Click to 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endParaRPr lang="en-US" noProof="0" dirty="0"/>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Click to 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40166801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15253556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endParaRPr lang="en-US" noProof="0" dirty="0"/>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endParaRPr lang="en-US" noProof="0" dirty="0"/>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endParaRPr lang="en-US" noProof="0" dirty="0"/>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endParaRPr lang="en-US" noProof="0" dirty="0"/>
          </a:p>
        </p:txBody>
      </p:sp>
      <p:sp>
        <p:nvSpPr>
          <p:cNvPr id="9" name="Text Placeholder 8"/>
          <p:cNvSpPr>
            <a:spLocks noGrp="1"/>
          </p:cNvSpPr>
          <p:nvPr>
            <p:ph type="body" sz="quarter" idx="17"/>
          </p:nvPr>
        </p:nvSpPr>
        <p:spPr>
          <a:xfrm>
            <a:off x="482363"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Text Placeholder 8"/>
          <p:cNvSpPr>
            <a:spLocks noGrp="1"/>
          </p:cNvSpPr>
          <p:nvPr>
            <p:ph type="body" sz="quarter" idx="18"/>
          </p:nvPr>
        </p:nvSpPr>
        <p:spPr>
          <a:xfrm>
            <a:off x="6207211"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9"/>
          </p:nvPr>
        </p:nvSpPr>
        <p:spPr>
          <a:xfrm>
            <a:off x="3344787" y="3076573"/>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Text Placeholder 8"/>
          <p:cNvSpPr>
            <a:spLocks noGrp="1"/>
          </p:cNvSpPr>
          <p:nvPr>
            <p:ph type="body" sz="quarter" idx="20"/>
          </p:nvPr>
        </p:nvSpPr>
        <p:spPr>
          <a:xfrm>
            <a:off x="9069636" y="3079742"/>
            <a:ext cx="2640000" cy="3222628"/>
          </a:xfrm>
        </p:spPr>
        <p:txBody>
          <a:bodyPr/>
          <a:lstStyle>
            <a:lvl1pPr marL="0" indent="0">
              <a:defRPr b="1">
                <a:solidFill>
                  <a:schemeClr val="tx1"/>
                </a:solidFill>
              </a:defRPr>
            </a:lvl1pPr>
            <a:lvl2pPr marL="127000" indent="-127000" algn="l">
              <a:spcAft>
                <a:spcPts val="0"/>
              </a:spcAft>
              <a:buClrTx/>
              <a:buSzPct val="100000"/>
              <a:buFont typeface="Arial" panose="020B0604020202020204" pitchFamily="34" charset="0"/>
              <a:buChar char="•"/>
              <a:defRPr>
                <a:solidFill>
                  <a:schemeClr val="tx1"/>
                </a:solidFill>
              </a:defRPr>
            </a:lvl2pPr>
            <a:lvl3pPr marL="279400" indent="-127000" algn="l">
              <a:spcAft>
                <a:spcPts val="0"/>
              </a:spcAft>
              <a:buClrTx/>
              <a:buSzPct val="100000"/>
              <a:buFont typeface="Arial" panose="020B0604020202020204" pitchFamily="34" charset="0"/>
              <a:buChar char="−"/>
              <a:defRPr>
                <a:solidFill>
                  <a:schemeClr val="tx1"/>
                </a:solidFill>
              </a:defRPr>
            </a:lvl3pPr>
            <a:lvl4pPr marL="431800" indent="-127000" algn="l">
              <a:spcAft>
                <a:spcPts val="0"/>
              </a:spcAft>
              <a:buClrTx/>
              <a:buSzPct val="100000"/>
              <a:buFont typeface="Arial" panose="020B0604020202020204" pitchFamily="34" charset="0"/>
              <a:buChar char="◦"/>
              <a:defRPr>
                <a:solidFill>
                  <a:schemeClr val="tx1"/>
                </a:solidFill>
              </a:defRPr>
            </a:lvl4pPr>
            <a:lvl5pPr marL="584200" indent="-127000" algn="l">
              <a:spcAft>
                <a:spcPts val="0"/>
              </a:spcAft>
              <a:buClrTx/>
              <a:buSzPct val="100000"/>
              <a:buFont typeface="Arial" panose="020B0604020202020204" pitchFamily="34" charset="0"/>
              <a:buChar char="−"/>
              <a:defRPr baseline="0">
                <a:solidFill>
                  <a:schemeClr val="tx1"/>
                </a:solidFill>
              </a:defRPr>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160921983"/>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endParaRPr lang="en-US" noProof="0" dirty="0"/>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endParaRPr lang="en-US" noProof="0" dirty="0"/>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endParaRPr lang="en-US" noProof="0" dirty="0"/>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endParaRPr lang="en-US" noProof="0" dirty="0"/>
          </a:p>
        </p:txBody>
      </p:sp>
      <p:sp>
        <p:nvSpPr>
          <p:cNvPr id="13" name="Text Placeholder 12"/>
          <p:cNvSpPr>
            <a:spLocks noGrp="1"/>
          </p:cNvSpPr>
          <p:nvPr>
            <p:ph type="body" sz="quarter" idx="32"/>
          </p:nvPr>
        </p:nvSpPr>
        <p:spPr>
          <a:xfrm>
            <a:off x="2840780" y="1880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Click to 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Click to 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Click to 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marL="0" indent="0" algn="l">
              <a:spcAft>
                <a:spcPts val="0"/>
              </a:spcAft>
              <a:buFontTx/>
              <a:buNone/>
              <a:defRPr b="1"/>
            </a:lvl1pPr>
            <a:lvl2pPr marL="127000" indent="-127000" algn="l">
              <a:spcAft>
                <a:spcPts val="0"/>
              </a:spcAft>
              <a:buClrTx/>
              <a:buSzPct val="100000"/>
              <a:buFont typeface="Arial" panose="020B0604020202020204" pitchFamily="34" charset="0"/>
              <a:buChar char="•"/>
              <a:defRPr b="0"/>
            </a:lvl2pPr>
          </a:lstStyle>
          <a:p>
            <a:pPr lvl="0"/>
            <a:r>
              <a:rPr lang="en-US" noProof="0"/>
              <a:t>Click to 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51383270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78609" y="1700213"/>
            <a:ext cx="3639312" cy="2052830"/>
          </a:xfrm>
        </p:spPr>
        <p:txBody>
          <a:bodyPr/>
          <a:lstStyle/>
          <a:p>
            <a:r>
              <a:rPr lang="en-US" noProof="0"/>
              <a:t>Click icon to add picture</a:t>
            </a:r>
            <a:endParaRPr lang="en-US" noProof="0" dirty="0"/>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endParaRPr lang="en-US" noProof="0" dirty="0"/>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endParaRPr lang="en-US" noProof="0" dirty="0"/>
          </a:p>
        </p:txBody>
      </p:sp>
      <p:sp>
        <p:nvSpPr>
          <p:cNvPr id="9" name="Text Placeholder 18"/>
          <p:cNvSpPr>
            <a:spLocks noGrp="1"/>
          </p:cNvSpPr>
          <p:nvPr>
            <p:ph idx="1" hasCustomPrompt="1"/>
          </p:nvPr>
        </p:nvSpPr>
        <p:spPr>
          <a:xfrm>
            <a:off x="478609" y="3832225"/>
            <a:ext cx="3639312" cy="2181440"/>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8874944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4026034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2B9993-BEB5-4DC1-87BC-6604D07BCA33}" type="datetime1">
              <a:rPr lang="en-US" smtClean="0"/>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313135390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
        <p:nvSpPr>
          <p:cNvPr id="14" name="Text Placeholder 8"/>
          <p:cNvSpPr>
            <a:spLocks noGrp="1"/>
          </p:cNvSpPr>
          <p:nvPr>
            <p:ph type="body" sz="quarter" idx="17"/>
          </p:nvPr>
        </p:nvSpPr>
        <p:spPr>
          <a:xfrm>
            <a:off x="469899"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5" name="Text Placeholder 8"/>
          <p:cNvSpPr>
            <a:spLocks noGrp="1"/>
          </p:cNvSpPr>
          <p:nvPr>
            <p:ph type="body" sz="quarter" idx="21"/>
          </p:nvPr>
        </p:nvSpPr>
        <p:spPr>
          <a:xfrm>
            <a:off x="6177462" y="1857892"/>
            <a:ext cx="5544000" cy="1695451"/>
          </a:xfrm>
        </p:spPr>
        <p:txBody>
          <a:bodyPr/>
          <a:lstStyle>
            <a:lvl1pPr marL="0" indent="0" algn="l">
              <a:spcAft>
                <a:spcPts val="1333"/>
              </a:spcAft>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dirty="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Tree>
    <p:extLst>
      <p:ext uri="{BB962C8B-B14F-4D97-AF65-F5344CB8AC3E}">
        <p14:creationId xmlns:p14="http://schemas.microsoft.com/office/powerpoint/2010/main" val="27728581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21"/>
          </p:nvPr>
        </p:nvSpPr>
        <p:spPr>
          <a:xfrm>
            <a:off x="6177462" y="1857892"/>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0" name="Text Placeholder 8"/>
          <p:cNvSpPr>
            <a:spLocks noGrp="1"/>
          </p:cNvSpPr>
          <p:nvPr>
            <p:ph type="body" sz="quarter" idx="22"/>
          </p:nvPr>
        </p:nvSpPr>
        <p:spPr>
          <a:xfrm>
            <a:off x="469899"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23"/>
          </p:nvPr>
        </p:nvSpPr>
        <p:spPr>
          <a:xfrm>
            <a:off x="6177460" y="4249681"/>
            <a:ext cx="5544000" cy="1695451"/>
          </a:xfrm>
        </p:spPr>
        <p:txBody>
          <a:bodyPr>
            <a:noAutofit/>
          </a:bodyPr>
          <a:lstStyle>
            <a:lvl1pPr marL="0" indent="0">
              <a:spcAft>
                <a:spcPts val="1333"/>
              </a:spcAft>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dirty="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dirty="0">
                <a:solidFill>
                  <a:schemeClr val="bg1"/>
                </a:solidFill>
              </a:rPr>
              <a:t>Co-brand</a:t>
            </a:r>
            <a:br>
              <a:rPr lang="en-US" sz="1600" noProof="0" dirty="0">
                <a:solidFill>
                  <a:schemeClr val="bg1"/>
                </a:solidFill>
              </a:rPr>
            </a:br>
            <a:r>
              <a:rPr lang="en-US" sz="1600" noProof="0" dirty="0">
                <a:solidFill>
                  <a:schemeClr val="bg1"/>
                </a:solidFill>
              </a:rPr>
              <a:t>Logo</a:t>
            </a:r>
          </a:p>
          <a:p>
            <a:endParaRPr lang="en-US" noProof="0" dirty="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74350857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dirty="0">
              <a:solidFill>
                <a:schemeClr val="bg1"/>
              </a:solidFill>
            </a:endParaRPr>
          </a:p>
        </p:txBody>
      </p:sp>
      <p:sp>
        <p:nvSpPr>
          <p:cNvPr id="7" name="Text Placeholder 8"/>
          <p:cNvSpPr>
            <a:spLocks noGrp="1"/>
          </p:cNvSpPr>
          <p:nvPr>
            <p:ph type="body" sz="quarter" idx="17"/>
          </p:nvPr>
        </p:nvSpPr>
        <p:spPr>
          <a:xfrm>
            <a:off x="4278313" y="1851441"/>
            <a:ext cx="363016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8" name="Text Placeholder 8"/>
          <p:cNvSpPr>
            <a:spLocks noGrp="1"/>
          </p:cNvSpPr>
          <p:nvPr>
            <p:ph type="body" sz="quarter" idx="18"/>
          </p:nvPr>
        </p:nvSpPr>
        <p:spPr>
          <a:xfrm>
            <a:off x="469900" y="1851441"/>
            <a:ext cx="3627438"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9"/>
          </p:nvPr>
        </p:nvSpPr>
        <p:spPr>
          <a:xfrm>
            <a:off x="8093075" y="1851441"/>
            <a:ext cx="3629025" cy="3845755"/>
          </a:xfrm>
        </p:spPr>
        <p:txBody>
          <a:bodyPr/>
          <a:lstStyle>
            <a:lvl1pPr marL="0" indent="0" algn="l">
              <a:buFontTx/>
              <a:buNone/>
              <a:defRPr b="1">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8589606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3"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6" y="2556000"/>
            <a:ext cx="2592000" cy="3394800"/>
          </a:xfrm>
        </p:spPr>
        <p:txBody>
          <a:bodyPr/>
          <a:lstStyle>
            <a:lvl1pPr marL="0" indent="0" algn="l">
              <a:buFontTx/>
              <a:buNone/>
              <a:defRPr b="0">
                <a:solidFill>
                  <a:schemeClr val="tx1"/>
                </a:solidFill>
              </a:defRPr>
            </a:lvl1pPr>
            <a:lvl2pPr marL="127000" indent="-127000" algn="l">
              <a:spcAft>
                <a:spcPts val="1333"/>
              </a:spcAft>
              <a:buClrTx/>
              <a:buSzPct val="100000"/>
              <a:buFont typeface="Arial" panose="020B0604020202020204" pitchFamily="34" charset="0"/>
              <a:buChar char="•"/>
              <a:defRPr>
                <a:solidFill>
                  <a:schemeClr val="tx1"/>
                </a:solidFill>
              </a:defRPr>
            </a:lvl2pPr>
            <a:lvl3pPr marL="279400" indent="-127000" algn="l">
              <a:spcAft>
                <a:spcPts val="1333"/>
              </a:spcAft>
              <a:buClrTx/>
              <a:buSzPct val="100000"/>
              <a:buFont typeface="Arial" panose="020B0604020202020204" pitchFamily="34" charset="0"/>
              <a:buChar char="−"/>
              <a:defRPr>
                <a:solidFill>
                  <a:schemeClr val="tx1"/>
                </a:solidFill>
              </a:defRPr>
            </a:lvl3pPr>
            <a:lvl4pPr marL="431800" indent="-127000" algn="l">
              <a:spcAft>
                <a:spcPts val="1333"/>
              </a:spcAft>
              <a:buClrTx/>
              <a:buSzPct val="100000"/>
              <a:buFont typeface="Arial" panose="020B0604020202020204" pitchFamily="34" charset="0"/>
              <a:buChar char="◦"/>
              <a:defRPr>
                <a:solidFill>
                  <a:schemeClr val="tx1"/>
                </a:solidFill>
              </a:defRPr>
            </a:lvl4pPr>
            <a:lvl5pPr marL="584200" indent="-127000" algn="l">
              <a:spcAft>
                <a:spcPts val="1333"/>
              </a:spcAft>
              <a:buClrTx/>
              <a:buSzPct val="100000"/>
              <a:buFont typeface="Arial" panose="020B0604020202020204" pitchFamily="34" charset="0"/>
              <a:buChar char="−"/>
              <a:defRPr baseline="0">
                <a:solidFill>
                  <a:schemeClr val="tx1"/>
                </a:solidFill>
              </a:defRPr>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100020310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8"/>
          </p:nvPr>
        </p:nvSpPr>
        <p:spPr>
          <a:xfrm>
            <a:off x="9130100"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6" name="Text Placeholder 8"/>
          <p:cNvSpPr>
            <a:spLocks noGrp="1"/>
          </p:cNvSpPr>
          <p:nvPr>
            <p:ph type="body" sz="quarter" idx="19"/>
          </p:nvPr>
        </p:nvSpPr>
        <p:spPr>
          <a:xfrm>
            <a:off x="3356635"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Text Placeholder 8"/>
          <p:cNvSpPr>
            <a:spLocks noGrp="1"/>
          </p:cNvSpPr>
          <p:nvPr>
            <p:ph type="body" sz="quarter" idx="20"/>
          </p:nvPr>
        </p:nvSpPr>
        <p:spPr>
          <a:xfrm>
            <a:off x="6243367" y="2556000"/>
            <a:ext cx="2592000" cy="3394800"/>
          </a:xfrm>
        </p:spPr>
        <p:txBody>
          <a:bodyPr/>
          <a:lstStyle>
            <a:lvl1pPr marL="0" indent="0" algn="l">
              <a:buFontTx/>
              <a:buNone/>
              <a:defRPr b="0">
                <a:solidFill>
                  <a:schemeClr val="bg1"/>
                </a:solidFill>
              </a:defRPr>
            </a:lvl1pPr>
            <a:lvl2pPr marL="127000" indent="-127000" algn="l">
              <a:spcAft>
                <a:spcPts val="1333"/>
              </a:spcAft>
              <a:buClrTx/>
              <a:buSzPct val="100000"/>
              <a:buFont typeface="Arial" panose="020B0604020202020204" pitchFamily="34" charset="0"/>
              <a:buChar char="•"/>
              <a:defRPr>
                <a:solidFill>
                  <a:schemeClr val="bg1"/>
                </a:solidFill>
              </a:defRPr>
            </a:lvl2pPr>
            <a:lvl3pPr marL="279400" indent="-127000" algn="l">
              <a:spcAft>
                <a:spcPts val="1333"/>
              </a:spcAft>
              <a:buClrTx/>
              <a:buSzPct val="100000"/>
              <a:buFont typeface="Arial" panose="020B0604020202020204" pitchFamily="34" charset="0"/>
              <a:buChar char="−"/>
              <a:defRPr>
                <a:solidFill>
                  <a:schemeClr val="bg1"/>
                </a:solidFill>
              </a:defRPr>
            </a:lvl3pPr>
            <a:lvl4pPr marL="431800" indent="-127000" algn="l">
              <a:spcAft>
                <a:spcPts val="1333"/>
              </a:spcAft>
              <a:buClrTx/>
              <a:buSzPct val="100000"/>
              <a:buFont typeface="Arial" panose="020B0604020202020204" pitchFamily="34" charset="0"/>
              <a:buChar char="◦"/>
              <a:defRPr>
                <a:solidFill>
                  <a:schemeClr val="bg1"/>
                </a:solidFill>
              </a:defRPr>
            </a:lvl4pPr>
            <a:lvl5pPr marL="584200" indent="-127000" algn="l">
              <a:spcAft>
                <a:spcPts val="1333"/>
              </a:spcAft>
              <a:buClrTx/>
              <a:buSzPct val="100000"/>
              <a:buFont typeface="Arial" panose="020B0604020202020204" pitchFamily="34" charset="0"/>
              <a:buChar char="−"/>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3"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bg1"/>
                </a:solidFill>
              </a:rPr>
              <a:t>Presentation title</a:t>
            </a:r>
            <a:br>
              <a:rPr lang="en-US" sz="650" noProof="0" dirty="0">
                <a:solidFill>
                  <a:schemeClr val="bg1"/>
                </a:solidFill>
              </a:rPr>
            </a:br>
            <a:r>
              <a:rPr lang="en-US" sz="650" noProof="0" dirty="0">
                <a:solidFill>
                  <a:schemeClr val="bg1"/>
                </a:solidFill>
              </a:rPr>
              <a:t>[To edit, click View &gt; Slide Master &gt; Slide master1]</a:t>
            </a:r>
          </a:p>
        </p:txBody>
      </p:sp>
      <p:sp>
        <p:nvSpPr>
          <p:cNvPr id="14" name="Copyright"/>
          <p:cNvSpPr txBox="1"/>
          <p:nvPr userDrawn="1"/>
        </p:nvSpPr>
        <p:spPr>
          <a:xfrm>
            <a:off x="469900" y="6477000"/>
            <a:ext cx="5355167" cy="100027"/>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Copyright © 2019 Deloitte Development LLC. All rights reserved.</a:t>
            </a:r>
            <a:endParaRPr lang="en-US" sz="650" noProof="0" dirty="0">
              <a:solidFill>
                <a:schemeClr val="bg1"/>
              </a:solidFill>
            </a:endParaRP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dirty="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dirty="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endParaRPr lang="en-US" noProof="0" dirty="0"/>
          </a:p>
        </p:txBody>
      </p:sp>
    </p:spTree>
    <p:extLst>
      <p:ext uri="{BB962C8B-B14F-4D97-AF65-F5344CB8AC3E}">
        <p14:creationId xmlns:p14="http://schemas.microsoft.com/office/powerpoint/2010/main" val="414066106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867124278"/>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45345231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12711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5325" y="4102100"/>
            <a:ext cx="8555263" cy="2197101"/>
          </a:xfrm>
        </p:spPr>
        <p:txBody>
          <a:bodyPr anchor="b" anchorCtr="0">
            <a:noAutofit/>
          </a:bodyPr>
          <a:lstStyle>
            <a:lvl1pPr>
              <a:lnSpc>
                <a:spcPct val="100000"/>
              </a:lnSpc>
              <a:spcAft>
                <a:spcPts val="800"/>
              </a:spcAft>
              <a:defRPr sz="900"/>
            </a:lvl1pPr>
          </a:lstStyle>
          <a:p>
            <a:pPr lvl="0"/>
            <a:r>
              <a:rPr lang="en-US" noProof="0"/>
              <a:t>Click to edit Master text styles</a:t>
            </a:r>
          </a:p>
        </p:txBody>
      </p:sp>
      <p:sp>
        <p:nvSpPr>
          <p:cNvPr id="3" name="Picture Placeholder 2"/>
          <p:cNvSpPr>
            <a:spLocks noGrp="1"/>
          </p:cNvSpPr>
          <p:nvPr>
            <p:ph type="pic" sz="quarter" idx="14" hasCustomPrompt="1"/>
          </p:nvPr>
        </p:nvSpPr>
        <p:spPr>
          <a:xfrm>
            <a:off x="9402597" y="4102100"/>
            <a:ext cx="2319503" cy="1725448"/>
          </a:xfrm>
        </p:spPr>
        <p:txBody>
          <a:bodyPr anchor="ctr" anchorCtr="0"/>
          <a:lstStyle>
            <a:lvl1pPr algn="ctr">
              <a:defRPr sz="1200"/>
            </a:lvl1pPr>
          </a:lstStyle>
          <a:p>
            <a:r>
              <a:rPr lang="en-US" sz="1200" noProof="0" dirty="0"/>
              <a:t>Insert sponsorship mark here</a:t>
            </a:r>
            <a:endParaRPr lang="en-US" noProof="0" dirty="0"/>
          </a:p>
        </p:txBody>
      </p:sp>
      <p:sp>
        <p:nvSpPr>
          <p:cNvPr id="8" name="Text Placeholder 7"/>
          <p:cNvSpPr>
            <a:spLocks noGrp="1"/>
          </p:cNvSpPr>
          <p:nvPr>
            <p:ph type="body" sz="quarter" idx="15"/>
          </p:nvPr>
        </p:nvSpPr>
        <p:spPr>
          <a:xfrm>
            <a:off x="9402598" y="5935479"/>
            <a:ext cx="2319501" cy="363723"/>
          </a:xfrm>
        </p:spPr>
        <p:txBody>
          <a:bodyPr anchor="b" anchorCtr="0"/>
          <a:lstStyle>
            <a:lvl1pPr>
              <a:lnSpc>
                <a:spcPct val="100000"/>
              </a:lnSpc>
              <a:defRPr sz="1267"/>
            </a:lvl1pPr>
          </a:lstStyle>
          <a:p>
            <a:pPr lvl="0"/>
            <a:r>
              <a:rPr lang="en-US" noProof="0"/>
              <a:t>Click to edit Master text styles</a:t>
            </a:r>
          </a:p>
        </p:txBody>
      </p:sp>
      <p:grpSp>
        <p:nvGrpSpPr>
          <p:cNvPr id="20" name="Group 19"/>
          <p:cNvGrpSpPr>
            <a:grpSpLocks noChangeAspect="1"/>
          </p:cNvGrpSpPr>
          <p:nvPr userDrawn="1"/>
        </p:nvGrpSpPr>
        <p:grpSpPr>
          <a:xfrm>
            <a:off x="475325" y="457200"/>
            <a:ext cx="1998000" cy="374400"/>
            <a:chOff x="398463" y="404813"/>
            <a:chExt cx="1627187" cy="307976"/>
          </a:xfrm>
          <a:solidFill>
            <a:schemeClr val="tx1"/>
          </a:solidFill>
        </p:grpSpPr>
        <p:sp>
          <p:nvSpPr>
            <p:cNvPr id="21"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9216837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962596A-BAAA-4E60-9954-A3D2418747B1}" type="datetime1">
              <a:rPr lang="en-US" smtClean="0"/>
              <a:t>5/12/2020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315425450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BDC83C-B8B2-41A6-87A4-5A9AC318718A}" type="datetime1">
              <a:rPr lang="en-US" smtClean="0"/>
              <a:t>5/12/2020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19763807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EA513F0-A1AC-40AF-AA4B-0BB2B7BA39B6}" type="datetime1">
              <a:rPr lang="en-US" smtClean="0"/>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4029327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0296F3E-4138-4A81-9244-DE80DF15867B}" type="datetime1">
              <a:rPr lang="en-US" smtClean="0"/>
              <a:t>5/12/2020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21717B-A47E-45A8-B7FF-89DD8A6EC1F3}" type="slidenum">
              <a:rPr lang="en-US" smtClean="0"/>
              <a:t>‹#›</a:t>
            </a:fld>
            <a:endParaRPr lang="en-US"/>
          </a:p>
        </p:txBody>
      </p:sp>
    </p:spTree>
    <p:extLst>
      <p:ext uri="{BB962C8B-B14F-4D97-AF65-F5344CB8AC3E}">
        <p14:creationId xmlns:p14="http://schemas.microsoft.com/office/powerpoint/2010/main" val="31584168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theme" Target="../theme/theme2.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image" Target="../media/image4.emf"/><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oleObject" Target="../embeddings/oleObject1.bin"/><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4" Type="http://schemas.openxmlformats.org/officeDocument/2006/relationships/tags" Target="../tags/tag1.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vmlDrawing" Target="../drawings/vmlDrawing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CF3B3D-E0B4-414C-9A16-F1B675833003}" type="datetime1">
              <a:rPr lang="en-US" smtClean="0"/>
              <a:t>5/12/2020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21717B-A47E-45A8-B7FF-89DD8A6EC1F3}" type="slidenum">
              <a:rPr lang="en-US" smtClean="0"/>
              <a:t>‹#›</a:t>
            </a:fld>
            <a:endParaRPr lang="en-US"/>
          </a:p>
        </p:txBody>
      </p:sp>
    </p:spTree>
    <p:extLst>
      <p:ext uri="{BB962C8B-B14F-4D97-AF65-F5344CB8AC3E}">
        <p14:creationId xmlns:p14="http://schemas.microsoft.com/office/powerpoint/2010/main" val="461214998"/>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81" r:id="rId12"/>
    <p:sldLayoutId id="2147483782" r:id="rId13"/>
    <p:sldLayoutId id="2147483783" r:id="rId14"/>
    <p:sldLayoutId id="2147483784" r:id="rId15"/>
    <p:sldLayoutId id="2147483785" r:id="rId16"/>
    <p:sldLayoutId id="2147483786" r:id="rId17"/>
  </p:sldLayoutIdLst>
  <p:transition>
    <p:fade/>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4"/>
            </p:custDataLs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spid="_x0000_s1033" name="think-cell Slide" r:id="rId45" imgW="270" imgH="270" progId="TCLayout.ActiveDocument.1">
                  <p:embed/>
                </p:oleObj>
              </mc:Choice>
              <mc:Fallback>
                <p:oleObj name="think-cell Slide" r:id="rId45" imgW="270" imgH="270" progId="TCLayout.ActiveDocument.1">
                  <p:embed/>
                  <p:pic>
                    <p:nvPicPr>
                      <p:cNvPr id="4" name="Object 3" hidden="1"/>
                      <p:cNvPicPr/>
                      <p:nvPr/>
                    </p:nvPicPr>
                    <p:blipFill>
                      <a:blip r:embed="rId46"/>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CaseCode"/>
          <p:cNvSpPr txBox="1"/>
          <p:nvPr userDrawn="1"/>
        </p:nvSpPr>
        <p:spPr>
          <a:xfrm>
            <a:off x="6336000" y="6476999"/>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dirty="0">
                <a:solidFill>
                  <a:schemeClr val="tx1"/>
                </a:solidFill>
              </a:rPr>
              <a:t>Presentation title</a:t>
            </a:r>
            <a:br>
              <a:rPr lang="en-US" sz="650" noProof="0" dirty="0">
                <a:solidFill>
                  <a:schemeClr val="tx1"/>
                </a:solidFill>
              </a:rPr>
            </a:br>
            <a:r>
              <a:rPr lang="en-US" sz="650" noProof="0" dirty="0">
                <a:solidFill>
                  <a:schemeClr val="tx1"/>
                </a:solidFill>
              </a:rPr>
              <a:t>[To edit, click View &gt; Slide Master &gt; Slide master1]</a:t>
            </a:r>
          </a:p>
        </p:txBody>
      </p:sp>
      <p:sp>
        <p:nvSpPr>
          <p:cNvPr id="11" name="Copyright"/>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1219170" rtl="0" eaLnBrk="1" latinLnBrk="0" hangingPunct="1">
              <a:spcBef>
                <a:spcPts val="800"/>
              </a:spcBef>
              <a:buSzPct val="100000"/>
              <a:buFont typeface="Arial"/>
              <a:buNone/>
            </a:pPr>
            <a:r>
              <a:rPr lang="en-US" sz="650" b="0" noProof="0">
                <a:solidFill>
                  <a:schemeClr val="tx1"/>
                </a:solidFill>
                <a:latin typeface="+mn-lt"/>
              </a:rPr>
              <a:t>Copyright © 2019 Deloitte Development LLC. All rights reserved.</a:t>
            </a:r>
            <a:endParaRPr lang="en-US" sz="650" b="0" noProof="0" dirty="0">
              <a:solidFill>
                <a:schemeClr val="tx1"/>
              </a:solidFill>
              <a:latin typeface="+mn-lt"/>
            </a:endParaRP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dirty="0">
              <a:solidFill>
                <a:schemeClr val="tx1"/>
              </a:solidFill>
            </a:endParaRPr>
          </a:p>
        </p:txBody>
      </p:sp>
    </p:spTree>
    <p:extLst>
      <p:ext uri="{BB962C8B-B14F-4D97-AF65-F5344CB8AC3E}">
        <p14:creationId xmlns:p14="http://schemas.microsoft.com/office/powerpoint/2010/main" val="285641171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 id="2147483760" r:id="rId21"/>
    <p:sldLayoutId id="2147483761" r:id="rId22"/>
    <p:sldLayoutId id="2147483762" r:id="rId23"/>
    <p:sldLayoutId id="2147483763" r:id="rId24"/>
    <p:sldLayoutId id="2147483764" r:id="rId25"/>
    <p:sldLayoutId id="2147483765" r:id="rId26"/>
    <p:sldLayoutId id="2147483766" r:id="rId27"/>
    <p:sldLayoutId id="2147483767" r:id="rId28"/>
    <p:sldLayoutId id="2147483768" r:id="rId29"/>
    <p:sldLayoutId id="2147483769" r:id="rId30"/>
    <p:sldLayoutId id="2147483770" r:id="rId31"/>
    <p:sldLayoutId id="2147483771" r:id="rId32"/>
    <p:sldLayoutId id="2147483772" r:id="rId33"/>
    <p:sldLayoutId id="2147483773" r:id="rId34"/>
    <p:sldLayoutId id="2147483774" r:id="rId35"/>
    <p:sldLayoutId id="2147483775" r:id="rId36"/>
    <p:sldLayoutId id="2147483776" r:id="rId37"/>
    <p:sldLayoutId id="2147483777" r:id="rId38"/>
    <p:sldLayoutId id="2147483778" r:id="rId39"/>
    <p:sldLayoutId id="2147483779" r:id="rId40"/>
    <p:sldLayoutId id="2147483780" r:id="rId41"/>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4.bin"/></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ags" Target="../tags/tag3.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6.png"/><Relationship Id="rId4" Type="http://schemas.openxmlformats.org/officeDocument/2006/relationships/image" Target="../media/image21.png"/><Relationship Id="rId9" Type="http://schemas.openxmlformats.org/officeDocument/2006/relationships/image" Target="../media/image6.jp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a:latin typeface="Times New Roman" panose="02020603050405020304" pitchFamily="18" charset="0"/>
                <a:cs typeface="Times New Roman" panose="02020603050405020304" pitchFamily="18" charset="0"/>
              </a:rPr>
              <a:t>Salesforce Sales Cloud Overview</a:t>
            </a:r>
          </a:p>
        </p:txBody>
      </p:sp>
      <p:sp>
        <p:nvSpPr>
          <p:cNvPr id="11" name="TextBox 10">
            <a:extLst>
              <a:ext uri="{FF2B5EF4-FFF2-40B4-BE49-F238E27FC236}">
                <a16:creationId xmlns:a16="http://schemas.microsoft.com/office/drawing/2014/main" id="{5E25AA96-884D-4344-9DBA-86F4CD7D275D}"/>
              </a:ext>
            </a:extLst>
          </p:cNvPr>
          <p:cNvSpPr txBox="1"/>
          <p:nvPr/>
        </p:nvSpPr>
        <p:spPr>
          <a:xfrm>
            <a:off x="731519" y="5318401"/>
            <a:ext cx="1884459" cy="882293"/>
          </a:xfrm>
          <a:prstGeom prst="rect">
            <a:avLst/>
          </a:prstGeom>
          <a:noFill/>
        </p:spPr>
        <p:txBody>
          <a:bodyPr vert="horz" wrap="square" lIns="0" tIns="0" rIns="0" bIns="0" rtlCol="0">
            <a:spAutoFit/>
          </a:bodyPr>
          <a:lstStyle/>
          <a:p>
            <a:pPr>
              <a:spcBef>
                <a:spcPts val="200"/>
              </a:spcBef>
              <a:buSzPct val="100000"/>
            </a:pPr>
            <a:r>
              <a:rPr lang="en-US" dirty="0">
                <a:solidFill>
                  <a:schemeClr val="bg1"/>
                </a:solidFill>
                <a:latin typeface="Times New Roman" panose="02020603050405020304" pitchFamily="18" charset="0"/>
                <a:cs typeface="Times New Roman" panose="02020603050405020304" pitchFamily="18" charset="0"/>
              </a:rPr>
              <a:t>Trainers :</a:t>
            </a:r>
          </a:p>
          <a:p>
            <a:pPr marL="285750" indent="-285750">
              <a:spcBef>
                <a:spcPts val="200"/>
              </a:spcBef>
              <a:buSzPct val="100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Utkarsha Bose</a:t>
            </a:r>
          </a:p>
          <a:p>
            <a:pPr marL="285750" indent="-285750">
              <a:spcBef>
                <a:spcPts val="200"/>
              </a:spcBef>
              <a:buSzPct val="100000"/>
              <a:buFont typeface="Arial" panose="020B0604020202020204" pitchFamily="34" charset="0"/>
              <a:buChar char="•"/>
            </a:pPr>
            <a:r>
              <a:rPr lang="en-US" dirty="0">
                <a:solidFill>
                  <a:schemeClr val="bg1"/>
                </a:solidFill>
                <a:latin typeface="Times New Roman" panose="02020603050405020304" pitchFamily="18" charset="0"/>
                <a:cs typeface="Times New Roman" panose="02020603050405020304" pitchFamily="18" charset="0"/>
              </a:rPr>
              <a:t>Piyali Nag</a:t>
            </a:r>
          </a:p>
        </p:txBody>
      </p:sp>
    </p:spTree>
    <p:extLst>
      <p:ext uri="{BB962C8B-B14F-4D97-AF65-F5344CB8AC3E}">
        <p14:creationId xmlns:p14="http://schemas.microsoft.com/office/powerpoint/2010/main" val="49014524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FF9DB-A357-4311-8E0B-CEA9BB3E01EE}"/>
              </a:ext>
            </a:extLst>
          </p:cNvPr>
          <p:cNvSpPr txBox="1"/>
          <p:nvPr/>
        </p:nvSpPr>
        <p:spPr>
          <a:xfrm>
            <a:off x="865766" y="1563094"/>
            <a:ext cx="6499985" cy="4524315"/>
          </a:xfrm>
          <a:prstGeom prst="rect">
            <a:avLst/>
          </a:prstGeom>
          <a:noFill/>
        </p:spPr>
        <p:txBody>
          <a:bodyPr wrap="square" rtlCol="0">
            <a:spAutoFit/>
          </a:bodyPr>
          <a:lstStyle/>
          <a:p>
            <a:pPr marL="285750" lvl="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Pricing : A Pricebook gives you a list price for all products. You can also set discounts on individual products or product groups. When you add products to a quote, your quote automatically calculates the product prices.</a:t>
            </a:r>
          </a:p>
          <a:p>
            <a:pPr marL="285750" lvl="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Quote creation &amp; Product Configuration: Quotes in Salesforce represent the proposed prices of your company’s products and services. You create a quote from an opportunity and its products. After you create a quote, you add products to it.</a:t>
            </a:r>
          </a:p>
          <a:p>
            <a:pPr marL="285750" lvl="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Quote Approval: The process starts with an initial quote request and end with an approved quote.</a:t>
            </a:r>
          </a:p>
          <a:p>
            <a:pPr marL="285750" lvl="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Order and Contract Management: A contract is generated from an Order to manage subscription products that your customers have purchased.</a:t>
            </a:r>
          </a:p>
        </p:txBody>
      </p:sp>
      <p:pic>
        <p:nvPicPr>
          <p:cNvPr id="6" name="Content Placeholder 7">
            <a:extLst>
              <a:ext uri="{FF2B5EF4-FFF2-40B4-BE49-F238E27FC236}">
                <a16:creationId xmlns:a16="http://schemas.microsoft.com/office/drawing/2014/main" id="{569EF0A3-6284-4D2D-9DE6-DE301E968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3451" y="1679333"/>
            <a:ext cx="3652783" cy="2266281"/>
          </a:xfrm>
          <a:prstGeom prst="rect">
            <a:avLst/>
          </a:prstGeom>
        </p:spPr>
      </p:pic>
      <p:sp>
        <p:nvSpPr>
          <p:cNvPr id="7" name="TextBox 6">
            <a:extLst>
              <a:ext uri="{FF2B5EF4-FFF2-40B4-BE49-F238E27FC236}">
                <a16:creationId xmlns:a16="http://schemas.microsoft.com/office/drawing/2014/main" id="{B2F51148-144A-46FF-96AE-3CED91230B51}"/>
              </a:ext>
            </a:extLst>
          </p:cNvPr>
          <p:cNvSpPr txBox="1"/>
          <p:nvPr/>
        </p:nvSpPr>
        <p:spPr>
          <a:xfrm>
            <a:off x="8681457" y="6551477"/>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9" name="DeloitteW">
            <a:extLst>
              <a:ext uri="{FF2B5EF4-FFF2-40B4-BE49-F238E27FC236}">
                <a16:creationId xmlns:a16="http://schemas.microsoft.com/office/drawing/2014/main" id="{61A79371-C30D-43E5-923E-7F81AD258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884" y="6304806"/>
            <a:ext cx="1941316" cy="446726"/>
          </a:xfrm>
          <a:prstGeom prst="rect">
            <a:avLst/>
          </a:prstGeom>
        </p:spPr>
      </p:pic>
      <p:sp>
        <p:nvSpPr>
          <p:cNvPr id="8" name="Slide Number Placeholder 5">
            <a:extLst>
              <a:ext uri="{FF2B5EF4-FFF2-40B4-BE49-F238E27FC236}">
                <a16:creationId xmlns:a16="http://schemas.microsoft.com/office/drawing/2014/main" id="{90164D7C-497C-431B-B9C3-D76093E69E7E}"/>
              </a:ext>
            </a:extLst>
          </p:cNvPr>
          <p:cNvSpPr txBox="1">
            <a:spLocks/>
          </p:cNvSpPr>
          <p:nvPr/>
        </p:nvSpPr>
        <p:spPr>
          <a:xfrm>
            <a:off x="5232399" y="6551477"/>
            <a:ext cx="863601" cy="29552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chemeClr val="tx1"/>
                </a:solidFill>
                <a:latin typeface="Times New Roman" panose="02020603050405020304" pitchFamily="18" charset="0"/>
                <a:cs typeface="Times New Roman" panose="02020603050405020304" pitchFamily="18" charset="0"/>
              </a:rPr>
              <a:t>7</a:t>
            </a:r>
          </a:p>
        </p:txBody>
      </p:sp>
      <p:sp>
        <p:nvSpPr>
          <p:cNvPr id="10" name="Rectangle 9">
            <a:extLst>
              <a:ext uri="{FF2B5EF4-FFF2-40B4-BE49-F238E27FC236}">
                <a16:creationId xmlns:a16="http://schemas.microsoft.com/office/drawing/2014/main" id="{C3355B31-0DC0-4280-AF7F-321B4C66DD13}"/>
              </a:ext>
            </a:extLst>
          </p:cNvPr>
          <p:cNvSpPr/>
          <p:nvPr/>
        </p:nvSpPr>
        <p:spPr>
          <a:xfrm>
            <a:off x="881890" y="635613"/>
            <a:ext cx="8494633" cy="646331"/>
          </a:xfrm>
          <a:prstGeom prst="rect">
            <a:avLst/>
          </a:prstGeom>
        </p:spPr>
        <p:txBody>
          <a:bodyPr wrap="none">
            <a:spAutoFit/>
          </a:bodyPr>
          <a:lstStyle/>
          <a:p>
            <a:r>
              <a:rPr lang="en-US" sz="3600" b="1" dirty="0">
                <a:solidFill>
                  <a:schemeClr val="accent1"/>
                </a:solidFill>
                <a:latin typeface="Times New Roman" panose="02020603050405020304" pitchFamily="18" charset="0"/>
                <a:cs typeface="Times New Roman" panose="02020603050405020304" pitchFamily="18" charset="0"/>
              </a:rPr>
              <a:t>Standard Capabilities in Sales (continued)</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63885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D4BEA1-A581-435A-9C1C-C2AE897A9BD7}"/>
              </a:ext>
            </a:extLst>
          </p:cNvPr>
          <p:cNvSpPr txBox="1"/>
          <p:nvPr/>
        </p:nvSpPr>
        <p:spPr>
          <a:xfrm>
            <a:off x="701040" y="496282"/>
            <a:ext cx="5394960" cy="5078313"/>
          </a:xfrm>
          <a:prstGeom prst="rect">
            <a:avLst/>
          </a:prstGeom>
          <a:noFill/>
        </p:spPr>
        <p:txBody>
          <a:bodyPr wrap="square" rtlCol="0">
            <a:spAutoFit/>
          </a:bodyPr>
          <a:lstStyle/>
          <a:p>
            <a:pPr algn="just"/>
            <a:r>
              <a:rPr lang="en-US" sz="3600" b="1" dirty="0">
                <a:solidFill>
                  <a:schemeClr val="accent1"/>
                </a:solidFill>
                <a:latin typeface="Times New Roman" panose="02020603050405020304" pitchFamily="18" charset="0"/>
                <a:cs typeface="Times New Roman" panose="02020603050405020304" pitchFamily="18" charset="0"/>
              </a:rPr>
              <a:t>Reports and Dashboards</a:t>
            </a:r>
          </a:p>
          <a:p>
            <a:pPr algn="just"/>
            <a:endParaRPr lang="en-US" sz="3600" b="1" dirty="0">
              <a:solidFill>
                <a:schemeClr val="accent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 report is a list of records that meet the criteria you define. It’s displayed in rows and columns, and can be filtered, grouped, or displayed in a graphical chart.</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 dashboard is a visual display of key metrics and trends for records in your org</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Every report /Dashboard is stored in a folder and folder access can be controlled.</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The relationship between a dashboard component and report is 1:1; for each dashboard component, there is a single underlying report.</a:t>
            </a:r>
          </a:p>
          <a:p>
            <a:pPr algn="just"/>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CA4B19F-A979-4223-BD48-CD50BC13F5E1}"/>
              </a:ext>
            </a:extLst>
          </p:cNvPr>
          <p:cNvPicPr>
            <a:picLocks noChangeAspect="1"/>
          </p:cNvPicPr>
          <p:nvPr/>
        </p:nvPicPr>
        <p:blipFill>
          <a:blip r:embed="rId3"/>
          <a:stretch>
            <a:fillRect/>
          </a:stretch>
        </p:blipFill>
        <p:spPr>
          <a:xfrm>
            <a:off x="6471040" y="1072483"/>
            <a:ext cx="4805680" cy="2404593"/>
          </a:xfrm>
          <a:prstGeom prst="rect">
            <a:avLst/>
          </a:prstGeom>
        </p:spPr>
      </p:pic>
      <p:pic>
        <p:nvPicPr>
          <p:cNvPr id="7" name="Picture 6">
            <a:extLst>
              <a:ext uri="{FF2B5EF4-FFF2-40B4-BE49-F238E27FC236}">
                <a16:creationId xmlns:a16="http://schemas.microsoft.com/office/drawing/2014/main" id="{2A92F0D7-3E15-418F-A086-897AAA05881E}"/>
              </a:ext>
            </a:extLst>
          </p:cNvPr>
          <p:cNvPicPr>
            <a:picLocks noChangeAspect="1"/>
          </p:cNvPicPr>
          <p:nvPr/>
        </p:nvPicPr>
        <p:blipFill>
          <a:blip r:embed="rId4"/>
          <a:stretch>
            <a:fillRect/>
          </a:stretch>
        </p:blipFill>
        <p:spPr>
          <a:xfrm>
            <a:off x="6471040" y="3767904"/>
            <a:ext cx="4805680" cy="2201917"/>
          </a:xfrm>
          <a:prstGeom prst="rect">
            <a:avLst/>
          </a:prstGeom>
        </p:spPr>
      </p:pic>
      <p:sp>
        <p:nvSpPr>
          <p:cNvPr id="8" name="TextBox 7">
            <a:extLst>
              <a:ext uri="{FF2B5EF4-FFF2-40B4-BE49-F238E27FC236}">
                <a16:creationId xmlns:a16="http://schemas.microsoft.com/office/drawing/2014/main" id="{28EEF776-F67C-484C-B741-0174FA77B68F}"/>
              </a:ext>
            </a:extLst>
          </p:cNvPr>
          <p:cNvSpPr txBox="1"/>
          <p:nvPr/>
        </p:nvSpPr>
        <p:spPr>
          <a:xfrm>
            <a:off x="8610600" y="6551477"/>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9" name="DeloitteW">
            <a:extLst>
              <a:ext uri="{FF2B5EF4-FFF2-40B4-BE49-F238E27FC236}">
                <a16:creationId xmlns:a16="http://schemas.microsoft.com/office/drawing/2014/main" id="{EA95117B-4172-4496-8305-0B8CF81434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6604" y="6302316"/>
            <a:ext cx="1868127" cy="446726"/>
          </a:xfrm>
          <a:prstGeom prst="rect">
            <a:avLst/>
          </a:prstGeom>
        </p:spPr>
      </p:pic>
      <p:sp>
        <p:nvSpPr>
          <p:cNvPr id="10" name="Slide Number Placeholder 5">
            <a:extLst>
              <a:ext uri="{FF2B5EF4-FFF2-40B4-BE49-F238E27FC236}">
                <a16:creationId xmlns:a16="http://schemas.microsoft.com/office/drawing/2014/main" id="{E8E989C7-303A-4DA9-9041-F6C28483A8E8}"/>
              </a:ext>
            </a:extLst>
          </p:cNvPr>
          <p:cNvSpPr txBox="1">
            <a:spLocks/>
          </p:cNvSpPr>
          <p:nvPr/>
        </p:nvSpPr>
        <p:spPr>
          <a:xfrm>
            <a:off x="5232399" y="6551477"/>
            <a:ext cx="863601" cy="29552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chemeClr val="tx1"/>
                </a:solidFill>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4293238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D4BEA1-A581-435A-9C1C-C2AE897A9BD7}"/>
              </a:ext>
            </a:extLst>
          </p:cNvPr>
          <p:cNvSpPr txBox="1"/>
          <p:nvPr/>
        </p:nvSpPr>
        <p:spPr>
          <a:xfrm>
            <a:off x="701040" y="496282"/>
            <a:ext cx="5394960" cy="4524315"/>
          </a:xfrm>
          <a:prstGeom prst="rect">
            <a:avLst/>
          </a:prstGeom>
          <a:noFill/>
        </p:spPr>
        <p:txBody>
          <a:bodyPr wrap="square" rtlCol="0">
            <a:spAutoFit/>
          </a:bodyPr>
          <a:lstStyle/>
          <a:p>
            <a:pPr algn="just"/>
            <a:r>
              <a:rPr lang="en-US" sz="3600" b="1" dirty="0">
                <a:solidFill>
                  <a:schemeClr val="accent1"/>
                </a:solidFill>
                <a:latin typeface="Times New Roman" panose="02020603050405020304" pitchFamily="18" charset="0"/>
                <a:cs typeface="Times New Roman" panose="02020603050405020304" pitchFamily="18" charset="0"/>
              </a:rPr>
              <a:t>Chatter</a:t>
            </a:r>
          </a:p>
          <a:p>
            <a:pPr algn="just"/>
            <a:endParaRPr lang="en-US" sz="3600" b="1" dirty="0">
              <a:solidFill>
                <a:schemeClr val="accent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Chatter provides the functionality to collaborate with many people. By using Chatter one can easily connect to their coworkers and share the information accordingly. </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Chatter Groups-In the group we can add the members and these members can communicate to each other. These groups can be public or private. If the group is public then any member can see the comments ,posts and files and if the group is private then only group members are able to see the comments ,posts and files.</a:t>
            </a:r>
          </a:p>
        </p:txBody>
      </p:sp>
      <p:sp>
        <p:nvSpPr>
          <p:cNvPr id="8" name="TextBox 7">
            <a:extLst>
              <a:ext uri="{FF2B5EF4-FFF2-40B4-BE49-F238E27FC236}">
                <a16:creationId xmlns:a16="http://schemas.microsoft.com/office/drawing/2014/main" id="{28EEF776-F67C-484C-B741-0174FA77B68F}"/>
              </a:ext>
            </a:extLst>
          </p:cNvPr>
          <p:cNvSpPr txBox="1"/>
          <p:nvPr/>
        </p:nvSpPr>
        <p:spPr>
          <a:xfrm>
            <a:off x="8610600" y="6551477"/>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9" name="DeloitteW">
            <a:extLst>
              <a:ext uri="{FF2B5EF4-FFF2-40B4-BE49-F238E27FC236}">
                <a16:creationId xmlns:a16="http://schemas.microsoft.com/office/drawing/2014/main" id="{EA95117B-4172-4496-8305-0B8CF81434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04" y="6302316"/>
            <a:ext cx="1868127" cy="446726"/>
          </a:xfrm>
          <a:prstGeom prst="rect">
            <a:avLst/>
          </a:prstGeom>
        </p:spPr>
      </p:pic>
      <p:sp>
        <p:nvSpPr>
          <p:cNvPr id="10" name="Slide Number Placeholder 5">
            <a:extLst>
              <a:ext uri="{FF2B5EF4-FFF2-40B4-BE49-F238E27FC236}">
                <a16:creationId xmlns:a16="http://schemas.microsoft.com/office/drawing/2014/main" id="{E8E989C7-303A-4DA9-9041-F6C28483A8E8}"/>
              </a:ext>
            </a:extLst>
          </p:cNvPr>
          <p:cNvSpPr txBox="1">
            <a:spLocks/>
          </p:cNvSpPr>
          <p:nvPr/>
        </p:nvSpPr>
        <p:spPr>
          <a:xfrm>
            <a:off x="5232399" y="6551477"/>
            <a:ext cx="863601" cy="29552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chemeClr val="tx1"/>
                </a:solidFill>
                <a:latin typeface="Times New Roman" panose="02020603050405020304" pitchFamily="18" charset="0"/>
                <a:cs typeface="Times New Roman" panose="02020603050405020304" pitchFamily="18" charset="0"/>
              </a:rPr>
              <a:t>9</a:t>
            </a:r>
          </a:p>
        </p:txBody>
      </p:sp>
      <p:pic>
        <p:nvPicPr>
          <p:cNvPr id="2" name="Picture 1">
            <a:extLst>
              <a:ext uri="{FF2B5EF4-FFF2-40B4-BE49-F238E27FC236}">
                <a16:creationId xmlns:a16="http://schemas.microsoft.com/office/drawing/2014/main" id="{6C9FA6D2-E368-477A-880C-9FE0ACD0E213}"/>
              </a:ext>
            </a:extLst>
          </p:cNvPr>
          <p:cNvPicPr>
            <a:picLocks noChangeAspect="1"/>
          </p:cNvPicPr>
          <p:nvPr/>
        </p:nvPicPr>
        <p:blipFill>
          <a:blip r:embed="rId4"/>
          <a:stretch>
            <a:fillRect/>
          </a:stretch>
        </p:blipFill>
        <p:spPr>
          <a:xfrm>
            <a:off x="6501142" y="496282"/>
            <a:ext cx="5057775" cy="5191125"/>
          </a:xfrm>
          <a:prstGeom prst="rect">
            <a:avLst/>
          </a:prstGeom>
        </p:spPr>
      </p:pic>
    </p:spTree>
    <p:extLst>
      <p:ext uri="{BB962C8B-B14F-4D97-AF65-F5344CB8AC3E}">
        <p14:creationId xmlns:p14="http://schemas.microsoft.com/office/powerpoint/2010/main" val="1875024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FF9DB-A357-4311-8E0B-CEA9BB3E01EE}"/>
              </a:ext>
            </a:extLst>
          </p:cNvPr>
          <p:cNvSpPr txBox="1"/>
          <p:nvPr/>
        </p:nvSpPr>
        <p:spPr>
          <a:xfrm>
            <a:off x="729712" y="378405"/>
            <a:ext cx="10448096" cy="5078313"/>
          </a:xfrm>
          <a:prstGeom prst="rect">
            <a:avLst/>
          </a:prstGeom>
          <a:noFill/>
        </p:spPr>
        <p:txBody>
          <a:bodyPr wrap="square" rtlCol="0">
            <a:spAutoFit/>
          </a:bodyPr>
          <a:lstStyle/>
          <a:p>
            <a:pPr algn="just"/>
            <a:r>
              <a:rPr lang="en-US" sz="3600" b="1" dirty="0">
                <a:solidFill>
                  <a:schemeClr val="accent1"/>
                </a:solidFill>
                <a:latin typeface="Times New Roman" panose="02020603050405020304" pitchFamily="18" charset="0"/>
                <a:cs typeface="Times New Roman" panose="02020603050405020304" pitchFamily="18" charset="0"/>
              </a:rPr>
              <a:t>End to End Flow of Sales</a:t>
            </a:r>
          </a:p>
          <a:p>
            <a:pPr algn="just"/>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Demand to Opportunity</a:t>
            </a: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Campaign are organized from where the Leads generation happens. Leads are entered in the SFDC.</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Leads get assigned to sales representatives based on Lead assignment rules, and they work to qualify them.</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Qualified Leads undergo conversion to create an Account, Opportunity and Contact.</a:t>
            </a:r>
          </a:p>
          <a:p>
            <a:pPr marL="285750" indent="-285750" algn="just">
              <a:buFont typeface="Wingdings" panose="05000000000000000000" pitchFamily="2" charset="2"/>
              <a:buChar char="v"/>
            </a:pPr>
            <a:endParaRPr lang="en-US" b="1"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Opportunity to Closure:</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Opportunities move through the various stages and the sales representative tries to win the deal .</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When Closed Lost, Opportunity Lost Reason is captured so that these data can be reported and analyzed</a:t>
            </a:r>
          </a:p>
          <a:p>
            <a:pPr marL="28575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Quote to Cash</a:t>
            </a:r>
            <a:r>
              <a:rPr lang="en-US" dirty="0">
                <a:latin typeface="Times New Roman" panose="02020603050405020304" pitchFamily="18" charset="0"/>
                <a:cs typeface="Times New Roman" panose="02020603050405020304" pitchFamily="18" charset="0"/>
              </a:rPr>
              <a:t>: </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 Pricebook is configured. Quotes are created on refined Opportunities and go through the Approval process. </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To ease the approval process, DocuSign Plug-in provides e-Sign facility. With these the deal gets finalized and the opportunity is Won and the Orders get generated.</a:t>
            </a:r>
          </a:p>
          <a:p>
            <a:pPr marL="28575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Contract is generated from the Order to manage subscription products which can be extended or renewed.</a:t>
            </a:r>
          </a:p>
        </p:txBody>
      </p:sp>
      <p:sp>
        <p:nvSpPr>
          <p:cNvPr id="6" name="TextBox 5">
            <a:extLst>
              <a:ext uri="{FF2B5EF4-FFF2-40B4-BE49-F238E27FC236}">
                <a16:creationId xmlns:a16="http://schemas.microsoft.com/office/drawing/2014/main" id="{A9540AF5-7C07-4FB0-9FF3-B65B2D5E0CA5}"/>
              </a:ext>
            </a:extLst>
          </p:cNvPr>
          <p:cNvSpPr txBox="1"/>
          <p:nvPr/>
        </p:nvSpPr>
        <p:spPr>
          <a:xfrm>
            <a:off x="8610337" y="6551477"/>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7" name="DeloitteW">
            <a:extLst>
              <a:ext uri="{FF2B5EF4-FFF2-40B4-BE49-F238E27FC236}">
                <a16:creationId xmlns:a16="http://schemas.microsoft.com/office/drawing/2014/main" id="{1A2377B6-4E42-485C-B8B7-60D39D330E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564" y="6304806"/>
            <a:ext cx="1868127" cy="446726"/>
          </a:xfrm>
          <a:prstGeom prst="rect">
            <a:avLst/>
          </a:prstGeom>
        </p:spPr>
      </p:pic>
      <p:sp>
        <p:nvSpPr>
          <p:cNvPr id="8" name="Slide Number Placeholder 5">
            <a:extLst>
              <a:ext uri="{FF2B5EF4-FFF2-40B4-BE49-F238E27FC236}">
                <a16:creationId xmlns:a16="http://schemas.microsoft.com/office/drawing/2014/main" id="{017A3D39-EEF2-4731-B425-189BC4494A16}"/>
              </a:ext>
            </a:extLst>
          </p:cNvPr>
          <p:cNvSpPr txBox="1">
            <a:spLocks/>
          </p:cNvSpPr>
          <p:nvPr/>
        </p:nvSpPr>
        <p:spPr>
          <a:xfrm>
            <a:off x="5232399" y="6551477"/>
            <a:ext cx="863601" cy="29552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chemeClr val="tx1"/>
                </a:solidFill>
                <a:latin typeface="Times New Roman" panose="02020603050405020304" pitchFamily="18" charset="0"/>
                <a:cs typeface="Times New Roman" panose="02020603050405020304" pitchFamily="18" charset="0"/>
              </a:rPr>
              <a:t>10</a:t>
            </a:r>
          </a:p>
        </p:txBody>
      </p:sp>
    </p:spTree>
    <p:extLst>
      <p:ext uri="{BB962C8B-B14F-4D97-AF65-F5344CB8AC3E}">
        <p14:creationId xmlns:p14="http://schemas.microsoft.com/office/powerpoint/2010/main" val="1346692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FF9DB-A357-4311-8E0B-CEA9BB3E01EE}"/>
              </a:ext>
            </a:extLst>
          </p:cNvPr>
          <p:cNvSpPr txBox="1"/>
          <p:nvPr/>
        </p:nvSpPr>
        <p:spPr>
          <a:xfrm>
            <a:off x="828220" y="1225689"/>
            <a:ext cx="10017359"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210D2A8-6E60-4CE3-8EDC-B170CAED8401}"/>
              </a:ext>
            </a:extLst>
          </p:cNvPr>
          <p:cNvPicPr/>
          <p:nvPr/>
        </p:nvPicPr>
        <p:blipFill>
          <a:blip r:embed="rId2"/>
          <a:stretch>
            <a:fillRect/>
          </a:stretch>
        </p:blipFill>
        <p:spPr>
          <a:xfrm>
            <a:off x="1087320" y="1062247"/>
            <a:ext cx="10017359" cy="5242559"/>
          </a:xfrm>
          <a:prstGeom prst="rect">
            <a:avLst/>
          </a:prstGeom>
        </p:spPr>
      </p:pic>
      <p:sp>
        <p:nvSpPr>
          <p:cNvPr id="7" name="TextBox 6">
            <a:extLst>
              <a:ext uri="{FF2B5EF4-FFF2-40B4-BE49-F238E27FC236}">
                <a16:creationId xmlns:a16="http://schemas.microsoft.com/office/drawing/2014/main" id="{577CFCEE-5ED3-4887-AF59-80892ACCA11B}"/>
              </a:ext>
            </a:extLst>
          </p:cNvPr>
          <p:cNvSpPr txBox="1"/>
          <p:nvPr/>
        </p:nvSpPr>
        <p:spPr>
          <a:xfrm>
            <a:off x="8640817" y="6551477"/>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8" name="DeloitteW">
            <a:extLst>
              <a:ext uri="{FF2B5EF4-FFF2-40B4-BE49-F238E27FC236}">
                <a16:creationId xmlns:a16="http://schemas.microsoft.com/office/drawing/2014/main" id="{E9832C5C-F6E6-4A4B-854F-28415BB48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244" y="6304806"/>
            <a:ext cx="1868127" cy="446726"/>
          </a:xfrm>
          <a:prstGeom prst="rect">
            <a:avLst/>
          </a:prstGeom>
        </p:spPr>
      </p:pic>
      <p:sp>
        <p:nvSpPr>
          <p:cNvPr id="9" name="Slide Number Placeholder 5">
            <a:extLst>
              <a:ext uri="{FF2B5EF4-FFF2-40B4-BE49-F238E27FC236}">
                <a16:creationId xmlns:a16="http://schemas.microsoft.com/office/drawing/2014/main" id="{3909CCA6-BC94-44E1-B070-610C5FD105FB}"/>
              </a:ext>
            </a:extLst>
          </p:cNvPr>
          <p:cNvSpPr txBox="1">
            <a:spLocks/>
          </p:cNvSpPr>
          <p:nvPr/>
        </p:nvSpPr>
        <p:spPr>
          <a:xfrm>
            <a:off x="5232399" y="6551477"/>
            <a:ext cx="863601" cy="29552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chemeClr val="tx1"/>
                </a:solidFill>
                <a:latin typeface="Times New Roman" panose="02020603050405020304" pitchFamily="18" charset="0"/>
                <a:cs typeface="Times New Roman" panose="02020603050405020304" pitchFamily="18" charset="0"/>
              </a:rPr>
              <a:t>11</a:t>
            </a:r>
          </a:p>
        </p:txBody>
      </p:sp>
      <p:sp>
        <p:nvSpPr>
          <p:cNvPr id="11" name="Rectangle 10">
            <a:extLst>
              <a:ext uri="{FF2B5EF4-FFF2-40B4-BE49-F238E27FC236}">
                <a16:creationId xmlns:a16="http://schemas.microsoft.com/office/drawing/2014/main" id="{43D76968-4DA0-4065-91BA-E2B8E7F6EFB3}"/>
              </a:ext>
            </a:extLst>
          </p:cNvPr>
          <p:cNvSpPr/>
          <p:nvPr/>
        </p:nvSpPr>
        <p:spPr>
          <a:xfrm>
            <a:off x="1017062" y="363527"/>
            <a:ext cx="7520007" cy="646331"/>
          </a:xfrm>
          <a:prstGeom prst="rect">
            <a:avLst/>
          </a:prstGeom>
        </p:spPr>
        <p:txBody>
          <a:bodyPr wrap="none">
            <a:spAutoFit/>
          </a:bodyPr>
          <a:lstStyle/>
          <a:p>
            <a:r>
              <a:rPr lang="en-US" sz="3600" b="1" dirty="0">
                <a:solidFill>
                  <a:schemeClr val="accent1"/>
                </a:solidFill>
                <a:latin typeface="Times New Roman" panose="02020603050405020304" pitchFamily="18" charset="0"/>
                <a:cs typeface="Times New Roman" panose="02020603050405020304" pitchFamily="18" charset="0"/>
              </a:rPr>
              <a:t>End to End Flow of Sales (continued)</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0498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FF9DB-A357-4311-8E0B-CEA9BB3E01EE}"/>
              </a:ext>
            </a:extLst>
          </p:cNvPr>
          <p:cNvSpPr txBox="1"/>
          <p:nvPr/>
        </p:nvSpPr>
        <p:spPr>
          <a:xfrm>
            <a:off x="828220" y="1225689"/>
            <a:ext cx="10017359"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77CFCEE-5ED3-4887-AF59-80892ACCA11B}"/>
              </a:ext>
            </a:extLst>
          </p:cNvPr>
          <p:cNvSpPr txBox="1"/>
          <p:nvPr/>
        </p:nvSpPr>
        <p:spPr>
          <a:xfrm>
            <a:off x="8640817" y="6551477"/>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8" name="DeloitteW">
            <a:extLst>
              <a:ext uri="{FF2B5EF4-FFF2-40B4-BE49-F238E27FC236}">
                <a16:creationId xmlns:a16="http://schemas.microsoft.com/office/drawing/2014/main" id="{E9832C5C-F6E6-4A4B-854F-28415BB481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244" y="6304806"/>
            <a:ext cx="1868127" cy="446726"/>
          </a:xfrm>
          <a:prstGeom prst="rect">
            <a:avLst/>
          </a:prstGeom>
        </p:spPr>
      </p:pic>
      <p:sp>
        <p:nvSpPr>
          <p:cNvPr id="9" name="Slide Number Placeholder 5">
            <a:extLst>
              <a:ext uri="{FF2B5EF4-FFF2-40B4-BE49-F238E27FC236}">
                <a16:creationId xmlns:a16="http://schemas.microsoft.com/office/drawing/2014/main" id="{3909CCA6-BC94-44E1-B070-610C5FD105FB}"/>
              </a:ext>
            </a:extLst>
          </p:cNvPr>
          <p:cNvSpPr txBox="1">
            <a:spLocks/>
          </p:cNvSpPr>
          <p:nvPr/>
        </p:nvSpPr>
        <p:spPr>
          <a:xfrm>
            <a:off x="5232399" y="6551477"/>
            <a:ext cx="863601" cy="29552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sz="1400" b="1" dirty="0">
              <a:solidFill>
                <a:schemeClr val="tx1"/>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2DC9EE8-9C54-42C9-84C1-D0B26E70709B}"/>
              </a:ext>
            </a:extLst>
          </p:cNvPr>
          <p:cNvSpPr txBox="1"/>
          <p:nvPr/>
        </p:nvSpPr>
        <p:spPr>
          <a:xfrm>
            <a:off x="4699221" y="2775261"/>
            <a:ext cx="5430741" cy="707886"/>
          </a:xfrm>
          <a:prstGeom prst="rect">
            <a:avLst/>
          </a:prstGeom>
          <a:noFill/>
        </p:spPr>
        <p:txBody>
          <a:bodyPr wrap="square" rtlCol="0">
            <a:spAutoFit/>
          </a:bodyPr>
          <a:lstStyle/>
          <a:p>
            <a:r>
              <a:rPr lang="en-US" sz="4000" b="1" dirty="0">
                <a:solidFill>
                  <a:schemeClr val="accent1"/>
                </a:solidFill>
                <a:latin typeface="Times New Roman" panose="02020603050405020304" pitchFamily="18" charset="0"/>
                <a:cs typeface="Times New Roman" panose="02020603050405020304" pitchFamily="18" charset="0"/>
              </a:rPr>
              <a:t>Thank You </a:t>
            </a:r>
          </a:p>
        </p:txBody>
      </p:sp>
    </p:spTree>
    <p:extLst>
      <p:ext uri="{BB962C8B-B14F-4D97-AF65-F5344CB8AC3E}">
        <p14:creationId xmlns:p14="http://schemas.microsoft.com/office/powerpoint/2010/main" val="42601445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1"/>
          </p:nvPr>
        </p:nvPicPr>
        <p:blipFill>
          <a:blip r:embed="rId4"/>
          <a:srcRect l="15" r="15"/>
          <a:stretch>
            <a:fillRect/>
          </a:stretch>
        </p:blipFill>
        <p:spPr/>
      </p:pic>
      <p:sp>
        <p:nvSpPr>
          <p:cNvPr id="2" name="Title 1"/>
          <p:cNvSpPr>
            <a:spLocks noGrp="1"/>
          </p:cNvSpPr>
          <p:nvPr>
            <p:ph type="ctrTitle"/>
          </p:nvPr>
        </p:nvSpPr>
        <p:spPr>
          <a:xfrm>
            <a:off x="475200" y="5245767"/>
            <a:ext cx="5620800" cy="881828"/>
          </a:xfrm>
        </p:spPr>
        <p:txBody>
          <a:bodyPr/>
          <a:lstStyle/>
          <a:p>
            <a:r>
              <a:rPr lang="en-US" sz="3200" dirty="0">
                <a:latin typeface="Salesforce Sans"/>
                <a:ea typeface="Calibri" panose="020F0502020204030204" pitchFamily="34" charset="0"/>
              </a:rPr>
              <a:t>Salesforce Service Cloud Overview</a:t>
            </a:r>
            <a:endParaRPr lang="en-GB" sz="3200" dirty="0">
              <a:latin typeface="Salesforce Sans"/>
            </a:endParaRPr>
          </a:p>
        </p:txBody>
      </p:sp>
      <p:sp>
        <p:nvSpPr>
          <p:cNvPr id="7" name="Subtitle 6"/>
          <p:cNvSpPr>
            <a:spLocks noGrp="1"/>
          </p:cNvSpPr>
          <p:nvPr>
            <p:ph type="subTitle" idx="1"/>
          </p:nvPr>
        </p:nvSpPr>
        <p:spPr>
          <a:xfrm>
            <a:off x="6204116" y="6001850"/>
            <a:ext cx="5620800" cy="505645"/>
          </a:xfrm>
        </p:spPr>
        <p:txBody>
          <a:bodyPr/>
          <a:lstStyle/>
          <a:p>
            <a:pPr algn="r"/>
            <a:r>
              <a:rPr lang="en-GB" dirty="0"/>
              <a:t>11-MAY-2020</a:t>
            </a:r>
          </a:p>
        </p:txBody>
      </p:sp>
      <p:sp>
        <p:nvSpPr>
          <p:cNvPr id="8" name="NameDate"/>
          <p:cNvSpPr/>
          <p:nvPr>
            <p:custDataLst>
              <p:tags r:id="rId1"/>
            </p:custDataLst>
          </p:nvPr>
        </p:nvSpPr>
        <p:spPr bwMode="gray">
          <a:xfrm>
            <a:off x="469899" y="6381750"/>
            <a:ext cx="7445375" cy="298450"/>
          </a:xfrm>
          <a:prstGeom prst="rect">
            <a:avLst/>
          </a:prstGeom>
          <a:noFill/>
          <a:ln w="19050" algn="ctr">
            <a:noFill/>
            <a:miter lim="800000"/>
            <a:headEnd/>
            <a:tailEnd/>
          </a:ln>
        </p:spPr>
        <p:txBody>
          <a:bodyPr wrap="square" lIns="0" tIns="0" rIns="0" bIns="0" rtlCol="0" anchor="t" anchorCtr="0"/>
          <a:lstStyle/>
          <a:p>
            <a:pPr marL="0" indent="0" algn="l" defTabSz="914400" rtl="0" eaLnBrk="1" latinLnBrk="0" hangingPunct="1">
              <a:lnSpc>
                <a:spcPct val="106000"/>
              </a:lnSpc>
              <a:spcBef>
                <a:spcPts val="0"/>
              </a:spcBef>
              <a:spcAft>
                <a:spcPts val="0"/>
              </a:spcAft>
              <a:buSzPct val="100000"/>
              <a:buFont typeface="Arial" panose="020B0604020202020204" pitchFamily="34" charset="0"/>
              <a:buChar char="​"/>
            </a:pPr>
            <a:endParaRPr lang="en-GB" sz="1050" b="0" kern="1200" noProof="0" dirty="0">
              <a:solidFill>
                <a:schemeClr val="tx1"/>
              </a:solidFill>
              <a:latin typeface="+mn-lt"/>
              <a:ea typeface="+mn-ea"/>
              <a:cs typeface="+mn-cs"/>
            </a:endParaRPr>
          </a:p>
        </p:txBody>
      </p:sp>
    </p:spTree>
    <p:extLst>
      <p:ext uri="{BB962C8B-B14F-4D97-AF65-F5344CB8AC3E}">
        <p14:creationId xmlns:p14="http://schemas.microsoft.com/office/powerpoint/2010/main" val="12249264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585466"/>
            <a:ext cx="11252200" cy="698501"/>
          </a:xfrm>
        </p:spPr>
        <p:txBody>
          <a:bodyPr/>
          <a:lstStyle/>
          <a:p>
            <a:r>
              <a:rPr lang="en-US" sz="2400" b="1" dirty="0">
                <a:solidFill>
                  <a:schemeClr val="accent3">
                    <a:lumMod val="75000"/>
                  </a:schemeClr>
                </a:solidFill>
                <a:latin typeface="Open Sans" panose="020B0606030504020204" pitchFamily="34" charset="0"/>
                <a:ea typeface="Open Sans" panose="020B0606030504020204" pitchFamily="34" charset="0"/>
                <a:cs typeface="Open Sans" panose="020B0606030504020204" pitchFamily="34" charset="0"/>
              </a:rPr>
              <a:t>Salesforce</a:t>
            </a:r>
          </a:p>
        </p:txBody>
      </p:sp>
      <p:pic>
        <p:nvPicPr>
          <p:cNvPr id="6" name="Content Placeholder 5"/>
          <p:cNvPicPr>
            <a:picLocks noGrp="1" noChangeAspect="1"/>
          </p:cNvPicPr>
          <p:nvPr>
            <p:ph idx="1"/>
          </p:nvPr>
        </p:nvPicPr>
        <p:blipFill>
          <a:blip r:embed="rId2"/>
          <a:stretch>
            <a:fillRect/>
          </a:stretch>
        </p:blipFill>
        <p:spPr>
          <a:xfrm>
            <a:off x="469900" y="1143410"/>
            <a:ext cx="11252200" cy="2453214"/>
          </a:xfrm>
          <a:prstGeom prst="rect">
            <a:avLst/>
          </a:prstGeom>
        </p:spPr>
      </p:pic>
      <p:sp>
        <p:nvSpPr>
          <p:cNvPr id="5" name="Footer Placeholder 4"/>
          <p:cNvSpPr>
            <a:spLocks noGrp="1"/>
          </p:cNvSpPr>
          <p:nvPr>
            <p:ph type="ftr" sz="quarter" idx="14"/>
          </p:nvPr>
        </p:nvSpPr>
        <p:spPr/>
        <p:txBody>
          <a:bodyPr/>
          <a:lstStyle/>
          <a:p>
            <a:endParaRPr lang="en-GB" dirty="0"/>
          </a:p>
        </p:txBody>
      </p:sp>
      <p:pic>
        <p:nvPicPr>
          <p:cNvPr id="7" name="Picture 6"/>
          <p:cNvPicPr>
            <a:picLocks noChangeAspect="1"/>
          </p:cNvPicPr>
          <p:nvPr/>
        </p:nvPicPr>
        <p:blipFill>
          <a:blip r:embed="rId3"/>
          <a:stretch>
            <a:fillRect/>
          </a:stretch>
        </p:blipFill>
        <p:spPr>
          <a:xfrm>
            <a:off x="8519939" y="3660677"/>
            <a:ext cx="3052936" cy="2752268"/>
          </a:xfrm>
          <a:prstGeom prst="rect">
            <a:avLst/>
          </a:prstGeom>
        </p:spPr>
      </p:pic>
      <p:pic>
        <p:nvPicPr>
          <p:cNvPr id="9" name="Picture 8"/>
          <p:cNvPicPr>
            <a:picLocks noChangeAspect="1"/>
          </p:cNvPicPr>
          <p:nvPr/>
        </p:nvPicPr>
        <p:blipFill>
          <a:blip r:embed="rId4"/>
          <a:stretch>
            <a:fillRect/>
          </a:stretch>
        </p:blipFill>
        <p:spPr>
          <a:xfrm>
            <a:off x="469899" y="3596625"/>
            <a:ext cx="7550151" cy="2729900"/>
          </a:xfrm>
          <a:prstGeom prst="rect">
            <a:avLst/>
          </a:prstGeom>
        </p:spPr>
      </p:pic>
    </p:spTree>
    <p:extLst>
      <p:ext uri="{BB962C8B-B14F-4D97-AF65-F5344CB8AC3E}">
        <p14:creationId xmlns:p14="http://schemas.microsoft.com/office/powerpoint/2010/main" val="293370299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Salesforce Service Cloud An Overview</a:t>
            </a:r>
          </a:p>
        </p:txBody>
      </p:sp>
      <p:sp>
        <p:nvSpPr>
          <p:cNvPr id="3" name="Text Placeholder 2"/>
          <p:cNvSpPr>
            <a:spLocks noGrp="1"/>
          </p:cNvSpPr>
          <p:nvPr>
            <p:ph type="body" sz="quarter" idx="13"/>
          </p:nvPr>
        </p:nvSpPr>
        <p:spPr/>
        <p:txBody>
          <a:bodyPr/>
          <a:lstStyle/>
          <a:p>
            <a:r>
              <a:rPr lang="en-US" sz="1800" dirty="0">
                <a:latin typeface="Salesforce Sans"/>
              </a:rPr>
              <a:t>Introduction to salesforce service cloud</a:t>
            </a:r>
          </a:p>
        </p:txBody>
      </p:sp>
      <p:sp>
        <p:nvSpPr>
          <p:cNvPr id="4" name="Content Placeholder 3"/>
          <p:cNvSpPr>
            <a:spLocks noGrp="1"/>
          </p:cNvSpPr>
          <p:nvPr>
            <p:ph idx="1"/>
          </p:nvPr>
        </p:nvSpPr>
        <p:spPr>
          <a:xfrm>
            <a:off x="469900" y="1576768"/>
            <a:ext cx="11252200" cy="4945125"/>
          </a:xfrm>
        </p:spPr>
        <p:txBody>
          <a:bodyPr/>
          <a:lstStyle/>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Salesforce Service Cloud is the “service” module (as in "customer service") module in salesforce.com. </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It is a customer relationship management (CRM) platform for customer service .</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It is designed to allow you to support past, current, and future clients' requests for assistance with a product, service, billing, etc.</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The Service Cloud platform is a customer support platform that gives your agents superpowers to deliver service that’s as instant and easy as a conversation.</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Customers can choose how to reach out and start a conversation with you, anywhere, and on any device. Email, phone, SMS, social media, online communities, or real-time web chat.</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It’s seamless, and it makes it possible for your agents to deliver in-app mobile support through tools like Embedded Service and Chat. </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Agents can monitor a customer’s needs and respond in whatever channel the customer feels comfortable using, including phone, email, SMS, and even Twitter or Facebook.</a:t>
            </a:r>
          </a:p>
        </p:txBody>
      </p:sp>
      <p:sp>
        <p:nvSpPr>
          <p:cNvPr id="5" name="Footer Placeholder 4"/>
          <p:cNvSpPr>
            <a:spLocks noGrp="1"/>
          </p:cNvSpPr>
          <p:nvPr>
            <p:ph type="ftr" sz="quarter" idx="14"/>
          </p:nvPr>
        </p:nvSpPr>
        <p:spPr/>
        <p:txBody>
          <a:bodyPr/>
          <a:lstStyle/>
          <a:p>
            <a:endParaRPr lang="en-GB" dirty="0"/>
          </a:p>
        </p:txBody>
      </p:sp>
      <p:pic>
        <p:nvPicPr>
          <p:cNvPr id="6" name="Picture 5"/>
          <p:cNvPicPr>
            <a:picLocks noChangeAspect="1"/>
          </p:cNvPicPr>
          <p:nvPr/>
        </p:nvPicPr>
        <p:blipFill>
          <a:blip r:embed="rId2"/>
          <a:stretch>
            <a:fillRect/>
          </a:stretch>
        </p:blipFill>
        <p:spPr>
          <a:xfrm>
            <a:off x="8230601" y="217797"/>
            <a:ext cx="3250834" cy="1174182"/>
          </a:xfrm>
          <a:prstGeom prst="rect">
            <a:avLst/>
          </a:prstGeom>
        </p:spPr>
      </p:pic>
    </p:spTree>
    <p:extLst>
      <p:ext uri="{BB962C8B-B14F-4D97-AF65-F5344CB8AC3E}">
        <p14:creationId xmlns:p14="http://schemas.microsoft.com/office/powerpoint/2010/main" val="402685427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Why Service Cloud?</a:t>
            </a:r>
          </a:p>
        </p:txBody>
      </p:sp>
      <p:sp>
        <p:nvSpPr>
          <p:cNvPr id="4" name="Content Placeholder 3"/>
          <p:cNvSpPr>
            <a:spLocks noGrp="1"/>
          </p:cNvSpPr>
          <p:nvPr>
            <p:ph idx="1"/>
          </p:nvPr>
        </p:nvSpPr>
        <p:spPr>
          <a:xfrm>
            <a:off x="394636" y="818147"/>
            <a:ext cx="11327463" cy="5658852"/>
          </a:xfrm>
        </p:spPr>
        <p:txBody>
          <a:bodyPr/>
          <a:lstStyle/>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Delivers good customer experience – All query type captured in one place.</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Simplifies agent support experience – intuitive/responsive layout/track &amp; respond.</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Supports customers everywhere – Contextual support, Multi-channel Support integrated (Email, Phone, Social Media, online communities, or real-time Web chat).</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Automates assignment of queries and assign tasks – (Case assignment, notifications, escalations, milestones, service contracts, and more).</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Personalizes support real time – improves agent support (Live Chat support).</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Helps deflect queries &amp; improves brand – Help customers Help themselves (Customer Communities).</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Maximizes agent productivity.</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Helps Streamline knowledge management processes - Find key articles, topics and experts to support users, decrease support costs.</a:t>
            </a:r>
          </a:p>
          <a:p>
            <a:pPr marL="171450" indent="-171450">
              <a:buFont typeface="Wingdings" panose="05000000000000000000" pitchFamily="2" charset="2"/>
              <a:buChar char="Ø"/>
            </a:pPr>
            <a:endParaRPr lang="en-US" sz="1800" dirty="0">
              <a:latin typeface="Salesforce Sans"/>
              <a:ea typeface="Open Sans" panose="020B0606030504020204" pitchFamily="34" charset="0"/>
              <a:cs typeface="Open Sans" panose="020B0606030504020204" pitchFamily="34" charset="0"/>
            </a:endParaRPr>
          </a:p>
        </p:txBody>
      </p:sp>
      <p:sp>
        <p:nvSpPr>
          <p:cNvPr id="5" name="Footer Placeholder 4"/>
          <p:cNvSpPr>
            <a:spLocks noGrp="1"/>
          </p:cNvSpPr>
          <p:nvPr>
            <p:ph type="ftr" sz="quarter" idx="14"/>
          </p:nvPr>
        </p:nvSpPr>
        <p:spPr/>
        <p:txBody>
          <a:bodyPr/>
          <a:lstStyle/>
          <a:p>
            <a:endParaRPr lang="en-GB" dirty="0"/>
          </a:p>
        </p:txBody>
      </p:sp>
      <p:pic>
        <p:nvPicPr>
          <p:cNvPr id="6" name="Picture 5"/>
          <p:cNvPicPr>
            <a:picLocks noChangeAspect="1"/>
          </p:cNvPicPr>
          <p:nvPr/>
        </p:nvPicPr>
        <p:blipFill>
          <a:blip r:embed="rId2"/>
          <a:stretch>
            <a:fillRect/>
          </a:stretch>
        </p:blipFill>
        <p:spPr>
          <a:xfrm>
            <a:off x="742941" y="5120640"/>
            <a:ext cx="1582011" cy="1210527"/>
          </a:xfrm>
          <a:prstGeom prst="rect">
            <a:avLst/>
          </a:prstGeom>
        </p:spPr>
      </p:pic>
      <p:pic>
        <p:nvPicPr>
          <p:cNvPr id="7" name="Picture 6"/>
          <p:cNvPicPr>
            <a:picLocks noChangeAspect="1"/>
          </p:cNvPicPr>
          <p:nvPr/>
        </p:nvPicPr>
        <p:blipFill>
          <a:blip r:embed="rId3"/>
          <a:stretch>
            <a:fillRect/>
          </a:stretch>
        </p:blipFill>
        <p:spPr>
          <a:xfrm>
            <a:off x="3546910" y="5302809"/>
            <a:ext cx="1563458" cy="1160851"/>
          </a:xfrm>
          <a:prstGeom prst="rect">
            <a:avLst/>
          </a:prstGeom>
        </p:spPr>
      </p:pic>
      <p:pic>
        <p:nvPicPr>
          <p:cNvPr id="8" name="Picture 7"/>
          <p:cNvPicPr>
            <a:picLocks noChangeAspect="1"/>
          </p:cNvPicPr>
          <p:nvPr/>
        </p:nvPicPr>
        <p:blipFill>
          <a:blip r:embed="rId4"/>
          <a:stretch>
            <a:fillRect/>
          </a:stretch>
        </p:blipFill>
        <p:spPr>
          <a:xfrm>
            <a:off x="6332327" y="5169924"/>
            <a:ext cx="1553103" cy="1161243"/>
          </a:xfrm>
          <a:prstGeom prst="rect">
            <a:avLst/>
          </a:prstGeom>
        </p:spPr>
      </p:pic>
    </p:spTree>
    <p:extLst>
      <p:ext uri="{BB962C8B-B14F-4D97-AF65-F5344CB8AC3E}">
        <p14:creationId xmlns:p14="http://schemas.microsoft.com/office/powerpoint/2010/main" val="5745099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990A39F-6F79-4B70-90DE-1F27C9610EC9}"/>
              </a:ext>
            </a:extLst>
          </p:cNvPr>
          <p:cNvSpPr txBox="1"/>
          <p:nvPr/>
        </p:nvSpPr>
        <p:spPr>
          <a:xfrm>
            <a:off x="8640817" y="6566505"/>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7" name="DeloitteW">
            <a:extLst>
              <a:ext uri="{FF2B5EF4-FFF2-40B4-BE49-F238E27FC236}">
                <a16:creationId xmlns:a16="http://schemas.microsoft.com/office/drawing/2014/main" id="{C4BFCC3B-5955-4891-A13E-7EF1EC664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404" y="6319834"/>
            <a:ext cx="1868127" cy="446726"/>
          </a:xfrm>
          <a:prstGeom prst="rect">
            <a:avLst/>
          </a:prstGeom>
        </p:spPr>
      </p:pic>
      <p:pic>
        <p:nvPicPr>
          <p:cNvPr id="9" name="Picture 8">
            <a:extLst>
              <a:ext uri="{FF2B5EF4-FFF2-40B4-BE49-F238E27FC236}">
                <a16:creationId xmlns:a16="http://schemas.microsoft.com/office/drawing/2014/main" id="{BA39650A-ACE4-46C0-B66F-F5D6510F9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747" y="291495"/>
            <a:ext cx="8674100" cy="1677353"/>
          </a:xfrm>
          <a:prstGeom prst="rect">
            <a:avLst/>
          </a:prstGeom>
        </p:spPr>
      </p:pic>
      <p:pic>
        <p:nvPicPr>
          <p:cNvPr id="11" name="Picture 10">
            <a:extLst>
              <a:ext uri="{FF2B5EF4-FFF2-40B4-BE49-F238E27FC236}">
                <a16:creationId xmlns:a16="http://schemas.microsoft.com/office/drawing/2014/main" id="{CC76F17C-1F63-4606-AC71-F6552034A9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0442" y="2548716"/>
            <a:ext cx="6991115" cy="3329305"/>
          </a:xfrm>
          <a:prstGeom prst="rect">
            <a:avLst/>
          </a:prstGeom>
        </p:spPr>
      </p:pic>
    </p:spTree>
    <p:extLst>
      <p:ext uri="{BB962C8B-B14F-4D97-AF65-F5344CB8AC3E}">
        <p14:creationId xmlns:p14="http://schemas.microsoft.com/office/powerpoint/2010/main" val="2914883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529168"/>
            <a:ext cx="11252200" cy="698501"/>
          </a:xfrm>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Service Cloud Features</a:t>
            </a:r>
            <a:b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br>
            <a:endParaRPr lang="en-US" sz="2400" b="1" dirty="0">
              <a:solidFill>
                <a:schemeClr val="accent3">
                  <a:lumMod val="75000"/>
                </a:schemeClr>
              </a:solidFill>
              <a:latin typeface="Salesforce Sans"/>
              <a:ea typeface="Open Sans" panose="020B0606030504020204" pitchFamily="34" charset="0"/>
              <a:cs typeface="Open Sans" panose="020B0606030504020204" pitchFamily="34" charset="0"/>
            </a:endParaRPr>
          </a:p>
        </p:txBody>
      </p:sp>
      <p:sp>
        <p:nvSpPr>
          <p:cNvPr id="4" name="Content Placeholder 3"/>
          <p:cNvSpPr>
            <a:spLocks noGrp="1"/>
          </p:cNvSpPr>
          <p:nvPr>
            <p:ph idx="1"/>
          </p:nvPr>
        </p:nvSpPr>
        <p:spPr>
          <a:xfrm>
            <a:off x="952900" y="1694046"/>
            <a:ext cx="10769199" cy="4605155"/>
          </a:xfrm>
        </p:spPr>
        <p:txBody>
          <a:bodyPr/>
          <a:lstStyle/>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 Multi-Channel Support</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Service Console</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Case Management &amp; Knowledge Base</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 Entitlement Management</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Milestone Management</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Escalations- Case escalation rules</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Computer –Telephony Integration (CTI)</a:t>
            </a:r>
          </a:p>
          <a:p>
            <a:endParaRPr lang="en-US" dirty="0">
              <a:latin typeface="Salesforce Sans"/>
            </a:endParaRPr>
          </a:p>
        </p:txBody>
      </p:sp>
      <p:sp>
        <p:nvSpPr>
          <p:cNvPr id="5" name="Footer Placeholder 4"/>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327926636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Multi-Channel Support:</a:t>
            </a:r>
            <a:br>
              <a:rPr lang="en-US" sz="2400" b="1" dirty="0">
                <a:solidFill>
                  <a:schemeClr val="accent3">
                    <a:lumMod val="75000"/>
                  </a:schemeClr>
                </a:solidFill>
                <a:latin typeface="Salesforce Sans"/>
              </a:rPr>
            </a:br>
            <a:endParaRPr lang="en-US" sz="2400" b="1" dirty="0">
              <a:solidFill>
                <a:schemeClr val="accent3">
                  <a:lumMod val="75000"/>
                </a:schemeClr>
              </a:solidFill>
              <a:latin typeface="Salesforce Sans"/>
            </a:endParaRPr>
          </a:p>
        </p:txBody>
      </p:sp>
      <p:sp>
        <p:nvSpPr>
          <p:cNvPr id="4" name="Content Placeholder 3"/>
          <p:cNvSpPr>
            <a:spLocks noGrp="1"/>
          </p:cNvSpPr>
          <p:nvPr>
            <p:ph idx="1"/>
          </p:nvPr>
        </p:nvSpPr>
        <p:spPr>
          <a:xfrm>
            <a:off x="596767" y="1260908"/>
            <a:ext cx="11038706" cy="5014763"/>
          </a:xfrm>
        </p:spPr>
        <p:txBody>
          <a:bodyPr/>
          <a:lstStyle/>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 Web-to-Case: SFDC </a:t>
            </a:r>
            <a:r>
              <a:rPr lang="en-US" sz="1800" dirty="0">
                <a:latin typeface="Salesforce Sans"/>
                <a:ea typeface="Open Sans" panose="020B0606030504020204" pitchFamily="34" charset="0"/>
                <a:cs typeface="Open Sans" panose="020B0606030504020204" pitchFamily="34" charset="0"/>
              </a:rPr>
              <a:t>admins can generate HTML URL, needs to be inserted by Webmaster on Web pages.</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 Email-to-Case: SFDC </a:t>
            </a:r>
            <a:r>
              <a:rPr lang="en-US" sz="1800" dirty="0">
                <a:latin typeface="Salesforce Sans"/>
                <a:ea typeface="Open Sans" panose="020B0606030504020204" pitchFamily="34" charset="0"/>
                <a:cs typeface="Open Sans" panose="020B0606030504020204" pitchFamily="34" charset="0"/>
              </a:rPr>
              <a:t>admin can enable case creation with an email sent to a designed email address, this auto-generates a case.</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 Question-to-Case:</a:t>
            </a:r>
            <a:r>
              <a:rPr lang="en-US" sz="1800" dirty="0">
                <a:latin typeface="Salesforce Sans"/>
                <a:ea typeface="Open Sans" panose="020B0606030504020204" pitchFamily="34" charset="0"/>
                <a:cs typeface="Open Sans" panose="020B0606030504020204" pitchFamily="34" charset="0"/>
              </a:rPr>
              <a:t> This feature allows moderators (support agents) create cases from unresolved questions in Chatter, which makes it easier to track and resolve customer queries. </a:t>
            </a:r>
          </a:p>
          <a:p>
            <a:pPr lvl="2" algn="just">
              <a:buNone/>
            </a:pPr>
            <a:r>
              <a:rPr lang="en-US" sz="1800" b="0" dirty="0">
                <a:latin typeface="Salesforce Sans"/>
                <a:ea typeface="Open Sans" panose="020B0606030504020204" pitchFamily="34" charset="0"/>
                <a:cs typeface="Open Sans" panose="020B0606030504020204" pitchFamily="34" charset="0"/>
              </a:rPr>
              <a:t>     Moderators can create cases from questions directly in the feed. Cases from questions are added to a queue so support agents can claim them.</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 </a:t>
            </a:r>
            <a:r>
              <a:rPr lang="en-US" sz="1800" b="1" dirty="0" err="1">
                <a:latin typeface="Salesforce Sans"/>
                <a:ea typeface="Open Sans" panose="020B0606030504020204" pitchFamily="34" charset="0"/>
                <a:cs typeface="Open Sans" panose="020B0606030504020204" pitchFamily="34" charset="0"/>
              </a:rPr>
              <a:t>LiveAgent</a:t>
            </a:r>
            <a:r>
              <a:rPr lang="en-US" sz="1800" b="1" dirty="0">
                <a:latin typeface="Salesforce Sans"/>
                <a:ea typeface="Open Sans" panose="020B0606030504020204" pitchFamily="34" charset="0"/>
                <a:cs typeface="Open Sans" panose="020B0606030504020204" pitchFamily="34" charset="0"/>
              </a:rPr>
              <a:t>:</a:t>
            </a:r>
            <a:r>
              <a:rPr lang="en-US" sz="1800" dirty="0">
                <a:latin typeface="Salesforce Sans"/>
                <a:ea typeface="Open Sans" panose="020B0606030504020204" pitchFamily="34" charset="0"/>
                <a:cs typeface="Open Sans" panose="020B0606030504020204" pitchFamily="34" charset="0"/>
              </a:rPr>
              <a:t> Facilitates instant/personalized chat support to customers by support agents.</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 Online Communities: </a:t>
            </a:r>
            <a:r>
              <a:rPr lang="en-US" sz="1800" dirty="0">
                <a:latin typeface="Salesforce Sans"/>
                <a:ea typeface="Open Sans" panose="020B0606030504020204" pitchFamily="34" charset="0"/>
                <a:cs typeface="Open Sans" panose="020B0606030504020204" pitchFamily="34" charset="0"/>
              </a:rPr>
              <a:t>Communities are branded spaces for employees, customers, and partners to connect. It is customizable to suit business needs. </a:t>
            </a:r>
          </a:p>
          <a:p>
            <a:r>
              <a:rPr lang="en-US" sz="1800" dirty="0">
                <a:latin typeface="Salesforce Sans"/>
                <a:ea typeface="Open Sans" panose="020B0606030504020204" pitchFamily="34" charset="0"/>
                <a:cs typeface="Open Sans" panose="020B0606030504020204" pitchFamily="34" charset="0"/>
              </a:rPr>
              <a:t> </a:t>
            </a:r>
            <a:r>
              <a:rPr lang="en-US" sz="1800" b="1" i="1" dirty="0">
                <a:latin typeface="Salesforce Sans"/>
                <a:ea typeface="Open Sans" panose="020B0606030504020204" pitchFamily="34" charset="0"/>
                <a:cs typeface="Open Sans" panose="020B0606030504020204" pitchFamily="34" charset="0"/>
              </a:rPr>
              <a:t>Note: </a:t>
            </a:r>
            <a:r>
              <a:rPr lang="en-US" sz="1800" dirty="0">
                <a:latin typeface="Salesforce Sans"/>
                <a:ea typeface="Open Sans" panose="020B0606030504020204" pitchFamily="34" charset="0"/>
                <a:cs typeface="Open Sans" panose="020B0606030504020204" pitchFamily="34" charset="0"/>
              </a:rPr>
              <a:t>A Salesforce Community is a website where your customers and support agents can communicate publicly or privately. It is an online forum where people help each other and get things done.</a:t>
            </a:r>
          </a:p>
        </p:txBody>
      </p:sp>
      <p:sp>
        <p:nvSpPr>
          <p:cNvPr id="5" name="Footer Placeholder 4"/>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8807884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Multi-Channel Support : Continued</a:t>
            </a:r>
            <a:br>
              <a:rPr lang="en-US" sz="2400" dirty="0">
                <a:latin typeface="Salesforce Sans"/>
                <a:ea typeface="Open Sans" panose="020B0606030504020204" pitchFamily="34" charset="0"/>
                <a:cs typeface="Open Sans" panose="020B0606030504020204" pitchFamily="34" charset="0"/>
              </a:rPr>
            </a:br>
            <a:endParaRPr lang="en-US" sz="2400" b="1" dirty="0">
              <a:solidFill>
                <a:schemeClr val="accent3">
                  <a:lumMod val="75000"/>
                </a:schemeClr>
              </a:solidFill>
              <a:latin typeface="Salesforce Sans"/>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3"/>
          </p:nvPr>
        </p:nvSpPr>
        <p:spPr/>
        <p:txBody>
          <a:bodyPr/>
          <a:lstStyle/>
          <a:p>
            <a:endParaRPr lang="en-US" sz="1800" dirty="0">
              <a:latin typeface="Salesforce Sans"/>
              <a:ea typeface="Open Sans" panose="020B0606030504020204" pitchFamily="34" charset="0"/>
              <a:cs typeface="Open Sans" panose="020B0606030504020204" pitchFamily="34" charset="0"/>
            </a:endParaRPr>
          </a:p>
        </p:txBody>
      </p:sp>
      <p:sp>
        <p:nvSpPr>
          <p:cNvPr id="4" name="Content Placeholder 3"/>
          <p:cNvSpPr>
            <a:spLocks noGrp="1"/>
          </p:cNvSpPr>
          <p:nvPr>
            <p:ph idx="1"/>
          </p:nvPr>
        </p:nvSpPr>
        <p:spPr>
          <a:xfrm>
            <a:off x="469900" y="1357810"/>
            <a:ext cx="11252200" cy="5119189"/>
          </a:xfrm>
        </p:spPr>
        <p:txBody>
          <a:bodyPr/>
          <a:lstStyle/>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Call Center: </a:t>
            </a:r>
            <a:r>
              <a:rPr lang="en-US" sz="1800" dirty="0">
                <a:latin typeface="Salesforce Sans"/>
                <a:ea typeface="Open Sans" panose="020B0606030504020204" pitchFamily="34" charset="0"/>
                <a:cs typeface="Open Sans" panose="020B0606030504020204" pitchFamily="34" charset="0"/>
              </a:rPr>
              <a:t>Call Center integrates Salesforce with third-party computer-telephony integration (CTI) systems. After a CTI adapter program is installed on a Salesforce user's machine, the user can use the features of a CTI system through the Salesforce Soft Phone (making calls, receiving calls, transferring/conferencing calls, generating call logs, attaching quick view of records etc.)</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Open CTI: </a:t>
            </a:r>
            <a:r>
              <a:rPr lang="en-US" sz="1800" dirty="0">
                <a:latin typeface="Salesforce Sans"/>
                <a:ea typeface="Open Sans" panose="020B0606030504020204" pitchFamily="34" charset="0"/>
                <a:cs typeface="Open Sans" panose="020B0606030504020204" pitchFamily="34" charset="0"/>
              </a:rPr>
              <a:t>Open CTI lets developers build CTI systems that integrate with Salesforce without the use of CTI adapters, create customizable Soft Phones that work well across multiple browsers and versions.</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 Social Customer Service: </a:t>
            </a:r>
            <a:r>
              <a:rPr lang="en-US" sz="1800" dirty="0">
                <a:latin typeface="Salesforce Sans"/>
                <a:ea typeface="Open Sans" panose="020B0606030504020204" pitchFamily="34" charset="0"/>
                <a:cs typeface="Open Sans" panose="020B0606030504020204" pitchFamily="34" charset="0"/>
              </a:rPr>
              <a:t>Social Customer Service lets you create cases or leads out of social media posts and send personalized responses on the same social media channels.</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SOS: </a:t>
            </a:r>
            <a:r>
              <a:rPr lang="en-US" sz="1800" dirty="0">
                <a:latin typeface="Salesforce Sans"/>
                <a:ea typeface="Open Sans" panose="020B0606030504020204" pitchFamily="34" charset="0"/>
                <a:cs typeface="Open Sans" panose="020B0606030504020204" pitchFamily="34" charset="0"/>
              </a:rPr>
              <a:t>This is a mobile support solution. With SOS, customers can connect with agents over a one-way video and two-way audio chat.</a:t>
            </a:r>
          </a:p>
          <a:p>
            <a:endParaRPr lang="en-US" sz="1800" dirty="0">
              <a:latin typeface="Salesforce Sans"/>
              <a:ea typeface="Open Sans" panose="020B0606030504020204" pitchFamily="34" charset="0"/>
              <a:cs typeface="Open Sans" panose="020B0606030504020204" pitchFamily="34" charset="0"/>
            </a:endParaRPr>
          </a:p>
        </p:txBody>
      </p:sp>
      <p:sp>
        <p:nvSpPr>
          <p:cNvPr id="5" name="Footer Placeholder 4"/>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5176711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rPr>
              <a:t>Service Console</a:t>
            </a:r>
            <a:endParaRPr lang="en-US" sz="2400" b="1" dirty="0">
              <a:solidFill>
                <a:schemeClr val="accent3">
                  <a:lumMod val="75000"/>
                </a:schemeClr>
              </a:solidFill>
            </a:endParaRPr>
          </a:p>
        </p:txBody>
      </p:sp>
      <p:sp>
        <p:nvSpPr>
          <p:cNvPr id="3" name="Text Placeholder 2"/>
          <p:cNvSpPr>
            <a:spLocks noGrp="1"/>
          </p:cNvSpPr>
          <p:nvPr>
            <p:ph type="body" sz="quarter" idx="13"/>
          </p:nvPr>
        </p:nvSpPr>
        <p:spPr/>
        <p:txBody>
          <a:bodyPr/>
          <a:lstStyle/>
          <a:p>
            <a:endParaRPr lang="en-US" dirty="0"/>
          </a:p>
        </p:txBody>
      </p:sp>
      <p:sp>
        <p:nvSpPr>
          <p:cNvPr id="4" name="Content Placeholder 3"/>
          <p:cNvSpPr>
            <a:spLocks noGrp="1"/>
          </p:cNvSpPr>
          <p:nvPr>
            <p:ph idx="1"/>
          </p:nvPr>
        </p:nvSpPr>
        <p:spPr>
          <a:xfrm>
            <a:off x="469900" y="1278885"/>
            <a:ext cx="11252200" cy="5020316"/>
          </a:xfrm>
        </p:spPr>
        <p:txBody>
          <a:bodyPr/>
          <a:lstStyle/>
          <a:p>
            <a:pPr marL="285750" indent="-285750">
              <a:buFont typeface="Wingdings" panose="05000000000000000000" pitchFamily="2" charset="2"/>
              <a:buChar char="v"/>
            </a:pPr>
            <a:r>
              <a:rPr lang="en-US" sz="1800" dirty="0">
                <a:solidFill>
                  <a:srgbClr val="1E1E1E"/>
                </a:solidFill>
                <a:latin typeface="Salesforce Sans"/>
                <a:ea typeface="Open Sans" panose="020B0606030504020204" pitchFamily="34" charset="0"/>
                <a:cs typeface="Open Sans" panose="020B0606030504020204" pitchFamily="34" charset="0"/>
              </a:rPr>
              <a:t>The Service Cloud platform gives every agent a 360-degree customer view from a single screen on the Service Console.</a:t>
            </a:r>
          </a:p>
          <a:p>
            <a:pPr marL="285750" indent="-285750"/>
            <a:r>
              <a:rPr lang="en-US" sz="1800" dirty="0">
                <a:solidFill>
                  <a:srgbClr val="1E1E1E"/>
                </a:solidFill>
                <a:latin typeface="Salesforce Sans"/>
                <a:ea typeface="Open Sans" panose="020B0606030504020204" pitchFamily="34" charset="0"/>
                <a:cs typeface="Open Sans" panose="020B0606030504020204" pitchFamily="34" charset="0"/>
              </a:rPr>
              <a:t>It automatically routes cases to the right agent, at the right time. Then put all the customer information they need at their fingertips, all in one screen.</a:t>
            </a:r>
          </a:p>
          <a:p>
            <a:pPr marL="285750" indent="-285750">
              <a:buFont typeface="Wingdings" panose="05000000000000000000" pitchFamily="2" charset="2"/>
              <a:buChar char="v"/>
            </a:pPr>
            <a:r>
              <a:rPr lang="en-US" sz="1800" dirty="0">
                <a:solidFill>
                  <a:srgbClr val="1E1E1E"/>
                </a:solidFill>
                <a:latin typeface="Salesforce Sans"/>
                <a:ea typeface="Open Sans" panose="020B0606030504020204" pitchFamily="34" charset="0"/>
                <a:cs typeface="Open Sans" panose="020B0606030504020204" pitchFamily="34" charset="0"/>
              </a:rPr>
              <a:t>The Service Cloud platform connects sales, marketing, and customer service. So agents can always have the information they need at “Hello.”</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Customers' past preferences to offer personalized incentives and special offers.</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Proactively see when a product is due for service.</a:t>
            </a:r>
          </a:p>
          <a:p>
            <a:pPr marL="285750" indent="-285750">
              <a:buFont typeface="Wingdings" panose="05000000000000000000" pitchFamily="2" charset="2"/>
              <a:buChar char="v"/>
            </a:pPr>
            <a:r>
              <a:rPr lang="en-US" sz="1800" dirty="0">
                <a:latin typeface="Salesforce Sans"/>
                <a:ea typeface="Open Sans" panose="020B0606030504020204" pitchFamily="34" charset="0"/>
                <a:cs typeface="Open Sans" panose="020B0606030504020204" pitchFamily="34" charset="0"/>
              </a:rPr>
              <a:t>Ability to view service history to previous customer sales.</a:t>
            </a:r>
          </a:p>
          <a:p>
            <a:pPr>
              <a:buNone/>
            </a:pPr>
            <a:endParaRPr lang="en-US" sz="1800" dirty="0">
              <a:latin typeface="Salesforce Sans"/>
              <a:ea typeface="Open Sans" panose="020B0606030504020204" pitchFamily="34" charset="0"/>
              <a:cs typeface="Open Sans" panose="020B0606030504020204" pitchFamily="34" charset="0"/>
            </a:endParaRPr>
          </a:p>
          <a:p>
            <a:pPr>
              <a:buNone/>
            </a:pPr>
            <a:endParaRPr lang="en-US" sz="1800" dirty="0">
              <a:solidFill>
                <a:srgbClr val="1E1E1E"/>
              </a:solidFill>
              <a:latin typeface="Salesforce Sans"/>
            </a:endParaRPr>
          </a:p>
          <a:p>
            <a:endParaRPr lang="en-US" sz="1800" dirty="0">
              <a:latin typeface="Salesforce Sans"/>
            </a:endParaRPr>
          </a:p>
        </p:txBody>
      </p:sp>
      <p:sp>
        <p:nvSpPr>
          <p:cNvPr id="5" name="Footer Placeholder 4"/>
          <p:cNvSpPr>
            <a:spLocks noGrp="1"/>
          </p:cNvSpPr>
          <p:nvPr>
            <p:ph type="ftr" sz="quarter" idx="14"/>
          </p:nvPr>
        </p:nvSpPr>
        <p:spPr/>
        <p:txBody>
          <a:bodyPr/>
          <a:lstStyle/>
          <a:p>
            <a:endParaRPr lang="en-GB" dirty="0"/>
          </a:p>
        </p:txBody>
      </p:sp>
      <p:pic>
        <p:nvPicPr>
          <p:cNvPr id="6" name="Content Placeholder 2"/>
          <p:cNvPicPr>
            <a:picLocks noChangeAspect="1"/>
          </p:cNvPicPr>
          <p:nvPr/>
        </p:nvPicPr>
        <p:blipFill>
          <a:blip r:embed="rId2"/>
          <a:stretch>
            <a:fillRect/>
          </a:stretch>
        </p:blipFill>
        <p:spPr>
          <a:xfrm>
            <a:off x="7467600" y="3676650"/>
            <a:ext cx="4140315" cy="2622551"/>
          </a:xfrm>
          <a:prstGeom prst="rect">
            <a:avLst/>
          </a:prstGeom>
        </p:spPr>
      </p:pic>
    </p:spTree>
    <p:extLst>
      <p:ext uri="{BB962C8B-B14F-4D97-AF65-F5344CB8AC3E}">
        <p14:creationId xmlns:p14="http://schemas.microsoft.com/office/powerpoint/2010/main" val="20988645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rPr>
              <a:t>Service Console: Continued</a:t>
            </a:r>
            <a:br>
              <a:rPr lang="en-US" sz="2400" dirty="0"/>
            </a:br>
            <a:endParaRPr lang="en-US" sz="2400" b="1" dirty="0">
              <a:solidFill>
                <a:schemeClr val="accent3">
                  <a:lumMod val="75000"/>
                </a:schemeClr>
              </a:solidFill>
              <a:latin typeface="Salesforce Sans"/>
            </a:endParaRPr>
          </a:p>
        </p:txBody>
      </p:sp>
      <p:sp>
        <p:nvSpPr>
          <p:cNvPr id="3" name="Text Placeholder 2"/>
          <p:cNvSpPr>
            <a:spLocks noGrp="1"/>
          </p:cNvSpPr>
          <p:nvPr>
            <p:ph type="body" sz="quarter" idx="13"/>
          </p:nvPr>
        </p:nvSpPr>
        <p:spPr/>
        <p:txBody>
          <a:bodyPr/>
          <a:lstStyle/>
          <a:p>
            <a:endParaRPr lang="en-US" sz="1800" dirty="0"/>
          </a:p>
        </p:txBody>
      </p:sp>
      <p:sp>
        <p:nvSpPr>
          <p:cNvPr id="4" name="Content Placeholder 3"/>
          <p:cNvSpPr>
            <a:spLocks noGrp="1"/>
          </p:cNvSpPr>
          <p:nvPr>
            <p:ph idx="1"/>
          </p:nvPr>
        </p:nvSpPr>
        <p:spPr>
          <a:xfrm>
            <a:off x="469900" y="914400"/>
            <a:ext cx="11252200" cy="5384802"/>
          </a:xfrm>
        </p:spPr>
        <p:txBody>
          <a:bodyPr/>
          <a:lstStyle/>
          <a:p>
            <a:r>
              <a:rPr lang="en-US" sz="1800" dirty="0">
                <a:latin typeface="Salesforce Sans"/>
              </a:rPr>
              <a:t>A Salesforce console is designed to boost productivity in fast-paced service and sales environments. The console’s dashboard-like interface reduces clicking and scrolling so that agents can quickly find, update, or create records. </a:t>
            </a:r>
          </a:p>
          <a:p>
            <a:endParaRPr lang="en-US" sz="1800" dirty="0">
              <a:latin typeface="Salesforce Sans"/>
            </a:endParaRPr>
          </a:p>
        </p:txBody>
      </p:sp>
      <p:sp>
        <p:nvSpPr>
          <p:cNvPr id="5" name="Footer Placeholder 4"/>
          <p:cNvSpPr>
            <a:spLocks noGrp="1"/>
          </p:cNvSpPr>
          <p:nvPr>
            <p:ph type="ftr" sz="quarter" idx="14"/>
          </p:nvPr>
        </p:nvSpPr>
        <p:spPr/>
        <p:txBody>
          <a:bodyPr/>
          <a:lstStyle/>
          <a:p>
            <a:endParaRPr lang="en-GB" dirty="0"/>
          </a:p>
        </p:txBody>
      </p:sp>
      <p:pic>
        <p:nvPicPr>
          <p:cNvPr id="6" name="Picture 5"/>
          <p:cNvPicPr>
            <a:picLocks noChangeAspect="1"/>
          </p:cNvPicPr>
          <p:nvPr/>
        </p:nvPicPr>
        <p:blipFill>
          <a:blip r:embed="rId2"/>
          <a:stretch>
            <a:fillRect/>
          </a:stretch>
        </p:blipFill>
        <p:spPr>
          <a:xfrm>
            <a:off x="1523131" y="1528010"/>
            <a:ext cx="9145738" cy="4771192"/>
          </a:xfrm>
          <a:prstGeom prst="rect">
            <a:avLst/>
          </a:prstGeom>
        </p:spPr>
      </p:pic>
    </p:spTree>
    <p:extLst>
      <p:ext uri="{BB962C8B-B14F-4D97-AF65-F5344CB8AC3E}">
        <p14:creationId xmlns:p14="http://schemas.microsoft.com/office/powerpoint/2010/main" val="49558910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rPr>
              <a:t>Case Management &amp; Knowledge Base</a:t>
            </a:r>
          </a:p>
        </p:txBody>
      </p:sp>
      <p:sp>
        <p:nvSpPr>
          <p:cNvPr id="4" name="Content Placeholder 3"/>
          <p:cNvSpPr>
            <a:spLocks noGrp="1"/>
          </p:cNvSpPr>
          <p:nvPr>
            <p:ph idx="1"/>
          </p:nvPr>
        </p:nvSpPr>
        <p:spPr>
          <a:xfrm>
            <a:off x="604654" y="1245466"/>
            <a:ext cx="11252200" cy="4633383"/>
          </a:xfrm>
        </p:spPr>
        <p:txBody>
          <a:bodyPr/>
          <a:lstStyle/>
          <a:p>
            <a:pPr marL="285750" indent="-285750">
              <a:buFont typeface="Wingdings" panose="05000000000000000000" pitchFamily="2" charset="2"/>
              <a:buChar char="v"/>
            </a:pPr>
            <a:r>
              <a:rPr lang="en-US" sz="1800" b="1" dirty="0">
                <a:latin typeface="Salesforce Sans"/>
              </a:rPr>
              <a:t>Case Teams: </a:t>
            </a:r>
            <a:r>
              <a:rPr lang="en-US" sz="1800" dirty="0">
                <a:latin typeface="Salesforce Sans"/>
              </a:rPr>
              <a:t>Case teams help groups of people work together to solve a case, such as a support agent, support manager, and a product manager.</a:t>
            </a:r>
          </a:p>
          <a:p>
            <a:pPr marL="285750" indent="-285750">
              <a:buFont typeface="Wingdings" panose="05000000000000000000" pitchFamily="2" charset="2"/>
              <a:buChar char="v"/>
            </a:pPr>
            <a:r>
              <a:rPr lang="en-US" sz="1800" b="1" dirty="0">
                <a:latin typeface="Salesforce Sans"/>
              </a:rPr>
              <a:t>Case Queues: </a:t>
            </a:r>
            <a:r>
              <a:rPr lang="en-US" sz="1800" dirty="0">
                <a:latin typeface="Salesforce Sans"/>
              </a:rPr>
              <a:t>Help prioritize, distribute, and assign records to support teams. Queue members take ownership of any record in a queue. Queues are available for cases, leads, orders, custom objects, service contracts, and knowledge article versions.</a:t>
            </a:r>
          </a:p>
          <a:p>
            <a:pPr marL="285750" indent="-285750">
              <a:buFont typeface="Wingdings" panose="05000000000000000000" pitchFamily="2" charset="2"/>
              <a:buChar char="v"/>
            </a:pPr>
            <a:r>
              <a:rPr lang="en-US" sz="1800" b="1" dirty="0">
                <a:latin typeface="Salesforce Sans"/>
              </a:rPr>
              <a:t>Response Rules: </a:t>
            </a:r>
            <a:r>
              <a:rPr lang="en-US" sz="1800" dirty="0">
                <a:latin typeface="Salesforce Sans"/>
              </a:rPr>
              <a:t>Automatic email responses can be sent to leads or case submitters. Auto-response rules can be set to send quick replies to customers to let them know someone at the company received their inquiry or details about their issue.</a:t>
            </a:r>
          </a:p>
          <a:p>
            <a:pPr marL="285750" indent="-285750">
              <a:buFont typeface="Wingdings" panose="05000000000000000000" pitchFamily="2" charset="2"/>
              <a:buChar char="v"/>
            </a:pPr>
            <a:r>
              <a:rPr lang="en-US" sz="1800" b="1" dirty="0">
                <a:latin typeface="Salesforce Sans"/>
              </a:rPr>
              <a:t>Escalation Rules: </a:t>
            </a:r>
            <a:r>
              <a:rPr lang="en-US" sz="1800" dirty="0">
                <a:latin typeface="Salesforce Sans"/>
              </a:rPr>
              <a:t>Case escalation rules can be created to escalate cases automatically if they are not resolved within a certain period of time.</a:t>
            </a:r>
          </a:p>
          <a:p>
            <a:pPr marL="285750" indent="-285750">
              <a:buFont typeface="Wingdings" panose="05000000000000000000" pitchFamily="2" charset="2"/>
              <a:buChar char="v"/>
            </a:pPr>
            <a:r>
              <a:rPr lang="en-US" sz="1800" b="1" dirty="0">
                <a:latin typeface="Salesforce Sans"/>
              </a:rPr>
              <a:t>Assignment Rules: </a:t>
            </a:r>
            <a:r>
              <a:rPr lang="en-US" sz="1800" dirty="0">
                <a:latin typeface="Salesforce Sans"/>
              </a:rPr>
              <a:t>Organizations can define conditions that determine how leads or cases are processed/routed.</a:t>
            </a:r>
          </a:p>
        </p:txBody>
      </p:sp>
      <p:pic>
        <p:nvPicPr>
          <p:cNvPr id="6" name="Picture 5"/>
          <p:cNvPicPr>
            <a:picLocks noChangeAspect="1"/>
          </p:cNvPicPr>
          <p:nvPr/>
        </p:nvPicPr>
        <p:blipFill>
          <a:blip r:embed="rId2"/>
          <a:stretch>
            <a:fillRect/>
          </a:stretch>
        </p:blipFill>
        <p:spPr>
          <a:xfrm>
            <a:off x="10056029" y="5016216"/>
            <a:ext cx="1800825" cy="1345280"/>
          </a:xfrm>
          <a:prstGeom prst="rect">
            <a:avLst/>
          </a:prstGeom>
        </p:spPr>
      </p:pic>
    </p:spTree>
    <p:extLst>
      <p:ext uri="{BB962C8B-B14F-4D97-AF65-F5344CB8AC3E}">
        <p14:creationId xmlns:p14="http://schemas.microsoft.com/office/powerpoint/2010/main" val="553398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rPr>
              <a:t>Case Management &amp; Knowledge Base: Continued</a:t>
            </a:r>
            <a:br>
              <a:rPr lang="en-US" sz="2400" dirty="0">
                <a:latin typeface="Salesforce Sans"/>
              </a:rPr>
            </a:br>
            <a:endParaRPr lang="en-US" sz="2400" b="1" dirty="0">
              <a:solidFill>
                <a:schemeClr val="accent3">
                  <a:lumMod val="75000"/>
                </a:schemeClr>
              </a:solidFill>
              <a:latin typeface="Salesforce Sans"/>
            </a:endParaRPr>
          </a:p>
        </p:txBody>
      </p:sp>
      <p:sp>
        <p:nvSpPr>
          <p:cNvPr id="3" name="Text Placeholder 2"/>
          <p:cNvSpPr>
            <a:spLocks noGrp="1"/>
          </p:cNvSpPr>
          <p:nvPr>
            <p:ph type="body" sz="quarter" idx="13"/>
          </p:nvPr>
        </p:nvSpPr>
        <p:spPr/>
        <p:txBody>
          <a:bodyPr/>
          <a:lstStyle/>
          <a:p>
            <a:endParaRPr lang="en-US" sz="1800" dirty="0">
              <a:latin typeface="Salesforce Sans"/>
            </a:endParaRPr>
          </a:p>
        </p:txBody>
      </p:sp>
      <p:sp>
        <p:nvSpPr>
          <p:cNvPr id="4" name="Content Placeholder 3"/>
          <p:cNvSpPr>
            <a:spLocks noGrp="1"/>
          </p:cNvSpPr>
          <p:nvPr>
            <p:ph idx="1"/>
          </p:nvPr>
        </p:nvSpPr>
        <p:spPr>
          <a:xfrm>
            <a:off x="469900" y="1583931"/>
            <a:ext cx="11252200" cy="4633383"/>
          </a:xfrm>
        </p:spPr>
        <p:txBody>
          <a:bodyPr/>
          <a:lstStyle/>
          <a:p>
            <a:pPr marL="285750" indent="-285750">
              <a:buFont typeface="Wingdings" panose="05000000000000000000" pitchFamily="2" charset="2"/>
              <a:buChar char="v"/>
            </a:pPr>
            <a:r>
              <a:rPr lang="en-US" sz="1800" b="1" dirty="0">
                <a:latin typeface="Salesforce Sans"/>
              </a:rPr>
              <a:t>Omni-Channel: </a:t>
            </a:r>
            <a:r>
              <a:rPr lang="en-US" sz="1800" dirty="0">
                <a:latin typeface="Salesforce Sans"/>
              </a:rPr>
              <a:t>It is a customer service solution that lets call center route cases, chats, or leads to the most qualified, available agents in your organization. You can define which agents can work on different types of assignments. One group of agents to respond to leads and sales inquiries, and another group that helps customers with support questions.</a:t>
            </a:r>
          </a:p>
          <a:p>
            <a:pPr lvl="2">
              <a:buNone/>
            </a:pPr>
            <a:r>
              <a:rPr lang="en-US" sz="1800" dirty="0">
                <a:latin typeface="Salesforce Sans"/>
              </a:rPr>
              <a:t>     Omni-Channel routes all these assignments to the correct agents automatically. Agents no longer have to pick and   choose work assignments manually from a queue.</a:t>
            </a:r>
          </a:p>
          <a:p>
            <a:pPr marL="285750" indent="-285750">
              <a:buFont typeface="Wingdings" panose="05000000000000000000" pitchFamily="2" charset="2"/>
              <a:buChar char="v"/>
            </a:pPr>
            <a:r>
              <a:rPr lang="en-US" sz="1800" b="1" dirty="0">
                <a:latin typeface="Salesforce Sans"/>
              </a:rPr>
              <a:t>Macros: </a:t>
            </a:r>
            <a:r>
              <a:rPr lang="en-US" sz="1800" dirty="0">
                <a:latin typeface="Salesforce Sans"/>
              </a:rPr>
              <a:t>You can create a macro by specifying the instructions for actions that the macro performs. A macro is like a little computer program. You need to tell the macro each step that it performs. </a:t>
            </a:r>
          </a:p>
          <a:p>
            <a:pPr marL="285750" indent="-285750">
              <a:buFont typeface="Wingdings" panose="05000000000000000000" pitchFamily="2" charset="2"/>
              <a:buChar char="v"/>
            </a:pPr>
            <a:r>
              <a:rPr lang="en-US" sz="1800" b="1" dirty="0">
                <a:latin typeface="Salesforce Sans"/>
              </a:rPr>
              <a:t>Knowledge Base: </a:t>
            </a:r>
            <a:r>
              <a:rPr lang="en-US" sz="1800" dirty="0">
                <a:latin typeface="Salesforce Sans"/>
              </a:rPr>
              <a:t>Support teams can leverage knowledge articles (FAQs) to help resolve common issues authored by domain experts/customer support representatives on the fly. This can be linked to the subject of the query raised.</a:t>
            </a:r>
          </a:p>
          <a:p>
            <a:pPr marL="285750" indent="-285750">
              <a:buFont typeface="Wingdings" panose="05000000000000000000" pitchFamily="2" charset="2"/>
              <a:buChar char="v"/>
            </a:pPr>
            <a:endParaRPr lang="en-US" sz="1800" dirty="0">
              <a:latin typeface="Salesforce Sans"/>
            </a:endParaRPr>
          </a:p>
        </p:txBody>
      </p:sp>
      <p:sp>
        <p:nvSpPr>
          <p:cNvPr id="5" name="Footer Placeholder 4"/>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96954736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020" y="402586"/>
            <a:ext cx="11435080" cy="698501"/>
          </a:xfrm>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Case Lifecycle </a:t>
            </a:r>
            <a:b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br>
            <a:endParaRPr lang="en-US" sz="2400" b="1" dirty="0">
              <a:solidFill>
                <a:schemeClr val="accent3">
                  <a:lumMod val="75000"/>
                </a:schemeClr>
              </a:solidFill>
              <a:latin typeface="Salesforce Sans"/>
              <a:ea typeface="Open Sans" panose="020B0606030504020204" pitchFamily="34" charset="0"/>
              <a:cs typeface="Open Sans" panose="020B0606030504020204" pitchFamily="34" charset="0"/>
            </a:endParaRPr>
          </a:p>
        </p:txBody>
      </p:sp>
      <p:sp>
        <p:nvSpPr>
          <p:cNvPr id="4" name="Content Placeholder 3"/>
          <p:cNvSpPr>
            <a:spLocks noGrp="1"/>
          </p:cNvSpPr>
          <p:nvPr>
            <p:ph idx="1"/>
          </p:nvPr>
        </p:nvSpPr>
        <p:spPr>
          <a:xfrm>
            <a:off x="509270" y="1101087"/>
            <a:ext cx="10990580" cy="5129617"/>
          </a:xfrm>
        </p:spPr>
        <p:txBody>
          <a:bodyPr/>
          <a:lstStyle/>
          <a:p>
            <a:r>
              <a:rPr lang="en-US" sz="1800" dirty="0">
                <a:latin typeface="Salesforce Sans"/>
                <a:ea typeface="Open Sans" panose="020B0606030504020204" pitchFamily="34" charset="0"/>
                <a:cs typeface="Open Sans" panose="020B0606030504020204" pitchFamily="34" charset="0"/>
              </a:rPr>
              <a:t>“Lifecycle" refers to the various statuses </a:t>
            </a:r>
            <a:r>
              <a:rPr lang="en-US" sz="1800" b="1" dirty="0">
                <a:latin typeface="Salesforce Sans"/>
                <a:ea typeface="Open Sans" panose="020B0606030504020204" pitchFamily="34" charset="0"/>
                <a:cs typeface="Open Sans" panose="020B0606030504020204" pitchFamily="34" charset="0"/>
              </a:rPr>
              <a:t>(New, Open, Pending, Resolved, Closed</a:t>
            </a:r>
            <a:r>
              <a:rPr lang="en-US" sz="1800" dirty="0">
                <a:latin typeface="Salesforce Sans"/>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Case is first created</a:t>
            </a:r>
            <a:r>
              <a:rPr lang="en-US" sz="1800" dirty="0">
                <a:latin typeface="Salesforce Sans"/>
                <a:ea typeface="Open Sans" panose="020B0606030504020204" pitchFamily="34" charset="0"/>
                <a:cs typeface="Open Sans" panose="020B0606030504020204" pitchFamily="34" charset="0"/>
              </a:rPr>
              <a:t>: When a case is first created, it automatically gets a status of </a:t>
            </a:r>
            <a:r>
              <a:rPr lang="en-US" sz="1800" b="1" dirty="0">
                <a:latin typeface="Salesforce Sans"/>
                <a:ea typeface="Open Sans" panose="020B0606030504020204" pitchFamily="34" charset="0"/>
                <a:cs typeface="Open Sans" panose="020B0606030504020204" pitchFamily="34" charset="0"/>
              </a:rPr>
              <a:t>New</a:t>
            </a:r>
            <a:r>
              <a:rPr lang="en-US" sz="1800" dirty="0">
                <a:latin typeface="Salesforce Sans"/>
                <a:ea typeface="Open Sans" panose="020B0606030504020204" pitchFamily="34" charset="0"/>
                <a:cs typeface="Open Sans" panose="020B0606030504020204" pitchFamily="34" charset="0"/>
              </a:rPr>
              <a:t>. Once the status changes from </a:t>
            </a:r>
            <a:r>
              <a:rPr lang="en-US" sz="1800" b="1" dirty="0">
                <a:latin typeface="Salesforce Sans"/>
                <a:ea typeface="Open Sans" panose="020B0606030504020204" pitchFamily="34" charset="0"/>
                <a:cs typeface="Open Sans" panose="020B0606030504020204" pitchFamily="34" charset="0"/>
              </a:rPr>
              <a:t>New</a:t>
            </a:r>
            <a:r>
              <a:rPr lang="en-US" sz="1800" dirty="0">
                <a:latin typeface="Salesforce Sans"/>
                <a:ea typeface="Open Sans" panose="020B0606030504020204" pitchFamily="34" charset="0"/>
                <a:cs typeface="Open Sans" panose="020B0606030504020204" pitchFamily="34" charset="0"/>
              </a:rPr>
              <a:t>, it can never revert back to that status.</a:t>
            </a:r>
          </a:p>
          <a:p>
            <a:pPr marL="285750" lvl="0" indent="-285750">
              <a:buFont typeface="Wingdings" panose="05000000000000000000" pitchFamily="2" charset="2"/>
              <a:buChar char="Ø"/>
            </a:pPr>
            <a:r>
              <a:rPr lang="en-US" sz="1800" b="1" dirty="0">
                <a:latin typeface="Salesforce Sans"/>
                <a:ea typeface="Open Sans" panose="020B0606030504020204" pitchFamily="34" charset="0"/>
                <a:cs typeface="Open Sans" panose="020B0606030504020204" pitchFamily="34" charset="0"/>
              </a:rPr>
              <a:t>Case Creation (Web2case)</a:t>
            </a:r>
            <a:endParaRPr lang="en-US" sz="1800" dirty="0">
              <a:latin typeface="Salesforce Sans"/>
              <a:ea typeface="Open Sans" panose="020B0606030504020204" pitchFamily="34" charset="0"/>
              <a:cs typeface="Open Sans" panose="020B0606030504020204" pitchFamily="34" charset="0"/>
            </a:endParaRPr>
          </a:p>
          <a:p>
            <a:pPr lvl="0"/>
            <a:r>
              <a:rPr lang="en-US" sz="1800" dirty="0">
                <a:latin typeface="Salesforce Sans"/>
                <a:ea typeface="Open Sans" panose="020B0606030504020204" pitchFamily="34" charset="0"/>
                <a:cs typeface="Open Sans" panose="020B0606030504020204" pitchFamily="34" charset="0"/>
              </a:rPr>
              <a:t>Gather customer support requests directly from your company’s website and automatically generate new cases with Web-to-Case. Setting up Web-to-Case involves enabling the feature, choosing settings, and adding the Web-to-Case form to your website.</a:t>
            </a:r>
          </a:p>
          <a:p>
            <a:pPr marL="285750" lvl="0" indent="-285750">
              <a:buFont typeface="Wingdings" panose="05000000000000000000" pitchFamily="2" charset="2"/>
              <a:buChar char="Ø"/>
            </a:pPr>
            <a:r>
              <a:rPr lang="en-US" sz="1800" b="1" dirty="0">
                <a:latin typeface="Salesforce Sans"/>
                <a:ea typeface="Open Sans" panose="020B0606030504020204" pitchFamily="34" charset="0"/>
                <a:cs typeface="Open Sans" panose="020B0606030504020204" pitchFamily="34" charset="0"/>
              </a:rPr>
              <a:t>Case Creation (Email2Case)</a:t>
            </a:r>
          </a:p>
          <a:p>
            <a:pPr lvl="0"/>
            <a:r>
              <a:rPr lang="en-US" sz="1800" dirty="0">
                <a:latin typeface="Salesforce Sans"/>
                <a:ea typeface="Open Sans" panose="020B0606030504020204" pitchFamily="34" charset="0"/>
                <a:cs typeface="Open Sans" panose="020B0606030504020204" pitchFamily="34" charset="0"/>
              </a:rPr>
              <a:t>Email to case agent is installed on your local/Server System. It fetches message from your email Server (Email address dedicated to Email to Case), process it and creates Case records inside Salesforce.</a:t>
            </a:r>
            <a:endParaRPr lang="en-US" sz="1800" b="1" dirty="0">
              <a:latin typeface="Salesforce Sans"/>
              <a:ea typeface="Open Sans" panose="020B0606030504020204" pitchFamily="34" charset="0"/>
              <a:cs typeface="Open Sans" panose="020B0606030504020204" pitchFamily="34" charset="0"/>
            </a:endParaRPr>
          </a:p>
          <a:p>
            <a:pPr marL="285750" lvl="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 Agent opens the case</a:t>
            </a:r>
            <a:r>
              <a:rPr lang="en-US" sz="1800" dirty="0">
                <a:latin typeface="Salesforce Sans"/>
                <a:ea typeface="Open Sans" panose="020B0606030504020204" pitchFamily="34" charset="0"/>
                <a:cs typeface="Open Sans" panose="020B0606030504020204" pitchFamily="34" charset="0"/>
              </a:rPr>
              <a:t>: When an agent opens a case for the first time, the status of the case changes to </a:t>
            </a:r>
            <a:r>
              <a:rPr lang="en-US" sz="1800" b="1" dirty="0">
                <a:latin typeface="Salesforce Sans"/>
                <a:ea typeface="Open Sans" panose="020B0606030504020204" pitchFamily="34" charset="0"/>
                <a:cs typeface="Open Sans" panose="020B0606030504020204" pitchFamily="34" charset="0"/>
              </a:rPr>
              <a:t>Open</a:t>
            </a:r>
            <a:r>
              <a:rPr lang="en-US" sz="1800" dirty="0">
                <a:latin typeface="Salesforce Sans"/>
                <a:ea typeface="Open Sans" panose="020B0606030504020204" pitchFamily="34" charset="0"/>
                <a:cs typeface="Open Sans" panose="020B0606030504020204" pitchFamily="34" charset="0"/>
              </a:rPr>
              <a:t>. Note that when an Agent opens a case it will be locked for other Agents - meaning they can still view the case but won't be able to edit it, since the Agent that opened the case is already active on it.</a:t>
            </a:r>
          </a:p>
        </p:txBody>
      </p:sp>
    </p:spTree>
    <p:extLst>
      <p:ext uri="{BB962C8B-B14F-4D97-AF65-F5344CB8AC3E}">
        <p14:creationId xmlns:p14="http://schemas.microsoft.com/office/powerpoint/2010/main" val="404094126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Case Lifecycle: Continued</a:t>
            </a:r>
            <a:br>
              <a:rPr lang="en-US" sz="2400" dirty="0">
                <a:latin typeface="Salesforce Sans"/>
              </a:rPr>
            </a:br>
            <a:endParaRPr lang="en-US" sz="2400" b="1" dirty="0">
              <a:solidFill>
                <a:schemeClr val="accent3">
                  <a:lumMod val="75000"/>
                </a:schemeClr>
              </a:solidFill>
              <a:latin typeface="Salesforce Sans"/>
            </a:endParaRPr>
          </a:p>
        </p:txBody>
      </p:sp>
      <p:sp>
        <p:nvSpPr>
          <p:cNvPr id="3" name="Text Placeholder 2"/>
          <p:cNvSpPr>
            <a:spLocks noGrp="1"/>
          </p:cNvSpPr>
          <p:nvPr>
            <p:ph type="body" sz="quarter" idx="13"/>
          </p:nvPr>
        </p:nvSpPr>
        <p:spPr/>
        <p:txBody>
          <a:bodyPr/>
          <a:lstStyle/>
          <a:p>
            <a:endParaRPr lang="en-US" sz="1800" dirty="0">
              <a:latin typeface="Salesforce Sans"/>
            </a:endParaRPr>
          </a:p>
        </p:txBody>
      </p:sp>
      <p:sp>
        <p:nvSpPr>
          <p:cNvPr id="4" name="Content Placeholder 3"/>
          <p:cNvSpPr>
            <a:spLocks noGrp="1"/>
          </p:cNvSpPr>
          <p:nvPr>
            <p:ph idx="1"/>
          </p:nvPr>
        </p:nvSpPr>
        <p:spPr>
          <a:xfrm>
            <a:off x="644893" y="1263913"/>
            <a:ext cx="11077207" cy="5213086"/>
          </a:xfrm>
        </p:spPr>
        <p:txBody>
          <a:bodyPr/>
          <a:lstStyle/>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Agent replies to case</a:t>
            </a:r>
            <a:r>
              <a:rPr lang="en-US" sz="1800" dirty="0">
                <a:latin typeface="Salesforce Sans"/>
                <a:ea typeface="Open Sans" panose="020B0606030504020204" pitchFamily="34" charset="0"/>
                <a:cs typeface="Open Sans" panose="020B0606030504020204" pitchFamily="34" charset="0"/>
              </a:rPr>
              <a:t>: After an agent sends a reply to a customer, the status should be changed to </a:t>
            </a:r>
            <a:r>
              <a:rPr lang="en-US" sz="1800" b="1" dirty="0">
                <a:latin typeface="Salesforce Sans"/>
                <a:ea typeface="Open Sans" panose="020B0606030504020204" pitchFamily="34" charset="0"/>
                <a:cs typeface="Open Sans" panose="020B0606030504020204" pitchFamily="34" charset="0"/>
              </a:rPr>
              <a:t>Pending</a:t>
            </a:r>
            <a:r>
              <a:rPr lang="en-US" sz="1800" dirty="0">
                <a:latin typeface="Salesforce Sans"/>
                <a:ea typeface="Open Sans" panose="020B0606030504020204" pitchFamily="34" charset="0"/>
                <a:cs typeface="Open Sans" panose="020B0606030504020204" pitchFamily="34" charset="0"/>
              </a:rPr>
              <a:t> or </a:t>
            </a:r>
            <a:r>
              <a:rPr lang="en-US" sz="1800" b="1" dirty="0">
                <a:latin typeface="Salesforce Sans"/>
                <a:ea typeface="Open Sans" panose="020B0606030504020204" pitchFamily="34" charset="0"/>
                <a:cs typeface="Open Sans" panose="020B0606030504020204" pitchFamily="34" charset="0"/>
              </a:rPr>
              <a:t>Resolved</a:t>
            </a:r>
            <a:r>
              <a:rPr lang="en-US" sz="1800" dirty="0">
                <a:latin typeface="Salesforce Sans"/>
                <a:ea typeface="Open Sans" panose="020B0606030504020204" pitchFamily="34" charset="0"/>
                <a:cs typeface="Open Sans" panose="020B0606030504020204" pitchFamily="34" charset="0"/>
              </a:rPr>
              <a:t>. This can be done manually by Agents or automatically by Rules.</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Customer replies to Pending or Resolved case</a:t>
            </a:r>
            <a:r>
              <a:rPr lang="en-US" sz="1800" dirty="0">
                <a:latin typeface="Salesforce Sans"/>
                <a:ea typeface="Open Sans" panose="020B0606030504020204" pitchFamily="34" charset="0"/>
                <a:cs typeface="Open Sans" panose="020B0606030504020204" pitchFamily="34" charset="0"/>
              </a:rPr>
              <a:t>: If a customer replies to a case that is set to </a:t>
            </a:r>
            <a:r>
              <a:rPr lang="en-US" sz="1800" b="1" dirty="0">
                <a:latin typeface="Salesforce Sans"/>
                <a:ea typeface="Open Sans" panose="020B0606030504020204" pitchFamily="34" charset="0"/>
                <a:cs typeface="Open Sans" panose="020B0606030504020204" pitchFamily="34" charset="0"/>
              </a:rPr>
              <a:t>Pending</a:t>
            </a:r>
            <a:r>
              <a:rPr lang="en-US" sz="1800" dirty="0">
                <a:latin typeface="Salesforce Sans"/>
                <a:ea typeface="Open Sans" panose="020B0606030504020204" pitchFamily="34" charset="0"/>
                <a:cs typeface="Open Sans" panose="020B0606030504020204" pitchFamily="34" charset="0"/>
              </a:rPr>
              <a:t> or </a:t>
            </a:r>
            <a:r>
              <a:rPr lang="en-US" sz="1800" b="1" dirty="0">
                <a:latin typeface="Salesforce Sans"/>
                <a:ea typeface="Open Sans" panose="020B0606030504020204" pitchFamily="34" charset="0"/>
                <a:cs typeface="Open Sans" panose="020B0606030504020204" pitchFamily="34" charset="0"/>
              </a:rPr>
              <a:t>Resolved</a:t>
            </a:r>
            <a:r>
              <a:rPr lang="en-US" sz="1800" dirty="0">
                <a:latin typeface="Salesforce Sans"/>
                <a:ea typeface="Open Sans" panose="020B0606030504020204" pitchFamily="34" charset="0"/>
                <a:cs typeface="Open Sans" panose="020B0606030504020204" pitchFamily="34" charset="0"/>
              </a:rPr>
              <a:t>, the case will revert back to </a:t>
            </a:r>
            <a:r>
              <a:rPr lang="en-US" sz="1800" b="1" dirty="0">
                <a:latin typeface="Salesforce Sans"/>
                <a:ea typeface="Open Sans" panose="020B0606030504020204" pitchFamily="34" charset="0"/>
                <a:cs typeface="Open Sans" panose="020B0606030504020204" pitchFamily="34" charset="0"/>
              </a:rPr>
              <a:t>Open</a:t>
            </a:r>
            <a:r>
              <a:rPr lang="en-US" sz="1800" dirty="0">
                <a:latin typeface="Salesforce Sans"/>
                <a:ea typeface="Open Sans" panose="020B0606030504020204" pitchFamily="34" charset="0"/>
                <a:cs typeface="Open Sans" panose="020B0606030504020204" pitchFamily="34" charset="0"/>
              </a:rPr>
              <a:t>, due to a default Inbound Interaction rule - Re-open Pending or Resolved Cases. Setting the case back to Open causes the case to be routed to an agent and/or appear in the appropriate case filters.</a:t>
            </a:r>
          </a:p>
          <a:p>
            <a:pPr marL="285750" indent="-285750">
              <a:buFont typeface="Wingdings" panose="05000000000000000000" pitchFamily="2" charset="2"/>
              <a:buChar char="v"/>
            </a:pPr>
            <a:r>
              <a:rPr lang="en-US" sz="1800" b="1" dirty="0">
                <a:latin typeface="Salesforce Sans"/>
                <a:ea typeface="Open Sans" panose="020B0606030504020204" pitchFamily="34" charset="0"/>
                <a:cs typeface="Open Sans" panose="020B0606030504020204" pitchFamily="34" charset="0"/>
              </a:rPr>
              <a:t>Case is closed by a Rule</a:t>
            </a:r>
            <a:r>
              <a:rPr lang="en-US" sz="1800" dirty="0">
                <a:latin typeface="Salesforce Sans"/>
                <a:ea typeface="Open Sans" panose="020B0606030504020204" pitchFamily="34" charset="0"/>
                <a:cs typeface="Open Sans" panose="020B0606030504020204" pitchFamily="34" charset="0"/>
              </a:rPr>
              <a:t>: A case can only be set to </a:t>
            </a:r>
            <a:r>
              <a:rPr lang="en-US" sz="1800" b="1" dirty="0">
                <a:latin typeface="Salesforce Sans"/>
                <a:ea typeface="Open Sans" panose="020B0606030504020204" pitchFamily="34" charset="0"/>
                <a:cs typeface="Open Sans" panose="020B0606030504020204" pitchFamily="34" charset="0"/>
              </a:rPr>
              <a:t>Closed</a:t>
            </a:r>
            <a:r>
              <a:rPr lang="en-US" sz="1800" dirty="0">
                <a:latin typeface="Salesforce Sans"/>
                <a:ea typeface="Open Sans" panose="020B0606030504020204" pitchFamily="34" charset="0"/>
                <a:cs typeface="Open Sans" panose="020B0606030504020204" pitchFamily="34" charset="0"/>
              </a:rPr>
              <a:t> by a Rule.</a:t>
            </a:r>
          </a:p>
          <a:p>
            <a:pPr marL="742950" lvl="1" indent="-285750">
              <a:buFont typeface="Wingdings" panose="05000000000000000000" pitchFamily="2" charset="2"/>
              <a:buChar char="Ø"/>
            </a:pPr>
            <a:r>
              <a:rPr lang="en-US" sz="1800" b="0" dirty="0">
                <a:latin typeface="Salesforce Sans"/>
                <a:ea typeface="Open Sans" panose="020B0606030504020204" pitchFamily="34" charset="0"/>
                <a:cs typeface="Open Sans" panose="020B0606030504020204" pitchFamily="34" charset="0"/>
              </a:rPr>
              <a:t>Once a case is </a:t>
            </a:r>
            <a:r>
              <a:rPr lang="en-US" sz="1800" dirty="0">
                <a:latin typeface="Salesforce Sans"/>
                <a:ea typeface="Open Sans" panose="020B0606030504020204" pitchFamily="34" charset="0"/>
                <a:cs typeface="Open Sans" panose="020B0606030504020204" pitchFamily="34" charset="0"/>
              </a:rPr>
              <a:t>Closed</a:t>
            </a:r>
            <a:r>
              <a:rPr lang="en-US" sz="1800" b="0" dirty="0">
                <a:latin typeface="Salesforce Sans"/>
                <a:ea typeface="Open Sans" panose="020B0606030504020204" pitchFamily="34" charset="0"/>
                <a:cs typeface="Open Sans" panose="020B0606030504020204" pitchFamily="34" charset="0"/>
              </a:rPr>
              <a:t>, it becomes read-only and the status cannot be changed. So if there is any chance that the case may need to be updated again at some point, you should not allow it to be set to Closed.</a:t>
            </a:r>
          </a:p>
          <a:p>
            <a:pPr marL="742950" lvl="1" indent="-285750">
              <a:buFont typeface="Wingdings" panose="05000000000000000000" pitchFamily="2" charset="2"/>
              <a:buChar char="Ø"/>
            </a:pPr>
            <a:r>
              <a:rPr lang="en-US" sz="1800" b="0" dirty="0">
                <a:latin typeface="Salesforce Sans"/>
                <a:ea typeface="Open Sans" panose="020B0606030504020204" pitchFamily="34" charset="0"/>
                <a:cs typeface="Open Sans" panose="020B0606030504020204" pitchFamily="34" charset="0"/>
              </a:rPr>
              <a:t>If a customer replies to a case that is set to </a:t>
            </a:r>
            <a:r>
              <a:rPr lang="en-US" sz="1800" dirty="0">
                <a:latin typeface="Salesforce Sans"/>
                <a:ea typeface="Open Sans" panose="020B0606030504020204" pitchFamily="34" charset="0"/>
                <a:cs typeface="Open Sans" panose="020B0606030504020204" pitchFamily="34" charset="0"/>
              </a:rPr>
              <a:t>Closed</a:t>
            </a:r>
            <a:r>
              <a:rPr lang="en-US" sz="1800" b="0" dirty="0">
                <a:latin typeface="Salesforce Sans"/>
                <a:ea typeface="Open Sans" panose="020B0606030504020204" pitchFamily="34" charset="0"/>
                <a:cs typeface="Open Sans" panose="020B0606030504020204" pitchFamily="34" charset="0"/>
              </a:rPr>
              <a:t>, a new case will be created.</a:t>
            </a:r>
          </a:p>
          <a:p>
            <a:pPr marL="742950" lvl="1" indent="-285750">
              <a:buFont typeface="Wingdings" panose="05000000000000000000" pitchFamily="2" charset="2"/>
              <a:buChar char="Ø"/>
            </a:pPr>
            <a:r>
              <a:rPr lang="en-US" sz="1800" b="0" dirty="0">
                <a:latin typeface="Salesforce Sans"/>
                <a:ea typeface="Open Sans" panose="020B0606030504020204" pitchFamily="34" charset="0"/>
                <a:cs typeface="Open Sans" panose="020B0606030504020204" pitchFamily="34" charset="0"/>
              </a:rPr>
              <a:t>If you do want to set cases to </a:t>
            </a:r>
            <a:r>
              <a:rPr lang="en-US" sz="1800" dirty="0">
                <a:latin typeface="Salesforce Sans"/>
                <a:ea typeface="Open Sans" panose="020B0606030504020204" pitchFamily="34" charset="0"/>
                <a:cs typeface="Open Sans" panose="020B0606030504020204" pitchFamily="34" charset="0"/>
              </a:rPr>
              <a:t>Closed</a:t>
            </a:r>
            <a:r>
              <a:rPr lang="en-US" sz="1800" b="0" dirty="0">
                <a:latin typeface="Salesforce Sans"/>
                <a:ea typeface="Open Sans" panose="020B0606030504020204" pitchFamily="34" charset="0"/>
                <a:cs typeface="Open Sans" panose="020B0606030504020204" pitchFamily="34" charset="0"/>
              </a:rPr>
              <a:t>, the recommended practice is to use a Time Rule to automatically close cases that are set to </a:t>
            </a:r>
            <a:r>
              <a:rPr lang="en-US" sz="1800" dirty="0">
                <a:latin typeface="Salesforce Sans"/>
                <a:ea typeface="Open Sans" panose="020B0606030504020204" pitchFamily="34" charset="0"/>
                <a:cs typeface="Open Sans" panose="020B0606030504020204" pitchFamily="34" charset="0"/>
              </a:rPr>
              <a:t>Resolved</a:t>
            </a:r>
            <a:r>
              <a:rPr lang="en-US" sz="1800" b="0" dirty="0">
                <a:latin typeface="Salesforce Sans"/>
                <a:ea typeface="Open Sans" panose="020B0606030504020204" pitchFamily="34" charset="0"/>
                <a:cs typeface="Open Sans" panose="020B0606030504020204" pitchFamily="34" charset="0"/>
              </a:rPr>
              <a:t> but have not been updated for some time. Desk.com comes with a default Time Rule - Close Case, that does this but it is </a:t>
            </a:r>
            <a:r>
              <a:rPr lang="en-US" sz="1800" dirty="0">
                <a:latin typeface="Salesforce Sans"/>
                <a:ea typeface="Open Sans" panose="020B0606030504020204" pitchFamily="34" charset="0"/>
                <a:cs typeface="Open Sans" panose="020B0606030504020204" pitchFamily="34" charset="0"/>
              </a:rPr>
              <a:t>disabled by default</a:t>
            </a:r>
            <a:r>
              <a:rPr lang="en-US" sz="1800" b="0" dirty="0">
                <a:latin typeface="Salesforce Sans"/>
                <a:ea typeface="Open Sans" panose="020B0606030504020204" pitchFamily="34" charset="0"/>
                <a:cs typeface="Open Sans" panose="020B0606030504020204" pitchFamily="34" charset="0"/>
              </a:rPr>
              <a:t>.</a:t>
            </a:r>
          </a:p>
          <a:p>
            <a:pPr marL="285750" indent="-285750">
              <a:buFont typeface="Wingdings" panose="05000000000000000000" pitchFamily="2" charset="2"/>
              <a:buChar char="v"/>
            </a:pPr>
            <a:endParaRPr lang="en-US" sz="1800" dirty="0">
              <a:latin typeface="Salesforce Sans"/>
              <a:ea typeface="Open Sans" panose="020B0606030504020204" pitchFamily="34" charset="0"/>
              <a:cs typeface="Open Sans" panose="020B0606030504020204" pitchFamily="34" charset="0"/>
            </a:endParaRPr>
          </a:p>
          <a:p>
            <a:pPr marL="285750" indent="-285750">
              <a:buFont typeface="Wingdings" panose="05000000000000000000" pitchFamily="2" charset="2"/>
              <a:buChar char="v"/>
            </a:pPr>
            <a:endParaRPr lang="en-US" sz="1800" dirty="0">
              <a:latin typeface="Salesforce Sans"/>
              <a:ea typeface="Open Sans" panose="020B0606030504020204" pitchFamily="34" charset="0"/>
              <a:cs typeface="Open Sans" panose="020B0606030504020204" pitchFamily="34" charset="0"/>
            </a:endParaRPr>
          </a:p>
        </p:txBody>
      </p:sp>
      <p:sp>
        <p:nvSpPr>
          <p:cNvPr id="5" name="Footer Placeholder 4"/>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11978289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Entitlement Management</a:t>
            </a:r>
          </a:p>
        </p:txBody>
      </p:sp>
      <p:sp>
        <p:nvSpPr>
          <p:cNvPr id="4" name="Content Placeholder 3"/>
          <p:cNvSpPr>
            <a:spLocks noGrp="1"/>
          </p:cNvSpPr>
          <p:nvPr>
            <p:ph idx="1"/>
          </p:nvPr>
        </p:nvSpPr>
        <p:spPr>
          <a:xfrm>
            <a:off x="558800" y="1101087"/>
            <a:ext cx="11252200" cy="5365551"/>
          </a:xfrm>
        </p:spPr>
        <p:txBody>
          <a:bodyPr/>
          <a:lstStyle/>
          <a:p>
            <a:endParaRPr lang="en-US" sz="1800" b="1" dirty="0">
              <a:latin typeface="Salesforce Sans"/>
              <a:ea typeface="Open Sans" panose="020B0606030504020204" pitchFamily="34" charset="0"/>
              <a:cs typeface="Open Sans" panose="020B0606030504020204" pitchFamily="34" charset="0"/>
            </a:endParaRPr>
          </a:p>
          <a:p>
            <a:r>
              <a:rPr lang="en-US" sz="1800" b="1" dirty="0">
                <a:latin typeface="Salesforce Sans"/>
                <a:ea typeface="Open Sans" panose="020B0606030504020204" pitchFamily="34" charset="0"/>
                <a:cs typeface="Open Sans" panose="020B0606030504020204" pitchFamily="34" charset="0"/>
              </a:rPr>
              <a:t>Entitlement Process :</a:t>
            </a:r>
            <a:r>
              <a:rPr lang="en-US" sz="1800" dirty="0">
                <a:latin typeface="Salesforce Sans"/>
                <a:ea typeface="Open Sans" panose="020B0606030504020204" pitchFamily="34" charset="0"/>
                <a:cs typeface="Open Sans" panose="020B0606030504020204" pitchFamily="34" charset="0"/>
              </a:rPr>
              <a:t>  Entitlement processes are timelines that include all the steps (or milestones) that your support team must complete to resolve support records like cases or work orders. Each process includes the logic necessary to determine how to enforce the correct service level for your customers.</a:t>
            </a:r>
          </a:p>
          <a:p>
            <a:r>
              <a:rPr lang="en-US" sz="1800" dirty="0">
                <a:solidFill>
                  <a:srgbClr val="1E1E1E"/>
                </a:solidFill>
                <a:latin typeface="Salesforce Sans"/>
              </a:rPr>
              <a:t>Example: Maybe high-priority cases must be closed within 24 hours, or agents must respond to customer comments on cases within 4 hours. To enforce time-dependent support steps like these on cases, you can use a nifty tool called an </a:t>
            </a:r>
            <a:r>
              <a:rPr lang="en-US" sz="1800" b="1" dirty="0">
                <a:solidFill>
                  <a:srgbClr val="1E1E1E"/>
                </a:solidFill>
                <a:latin typeface="Salesforce Sans"/>
              </a:rPr>
              <a:t>entitlement process</a:t>
            </a:r>
            <a:r>
              <a:rPr lang="en-US" sz="1800" dirty="0">
                <a:solidFill>
                  <a:srgbClr val="1E1E1E"/>
                </a:solidFill>
                <a:latin typeface="Salesforce Sans"/>
              </a:rPr>
              <a:t>.</a:t>
            </a:r>
            <a:endParaRPr lang="en-US" sz="1800" dirty="0">
              <a:latin typeface="Salesforce Sans"/>
              <a:ea typeface="Open Sans" panose="020B0606030504020204" pitchFamily="34" charset="0"/>
              <a:cs typeface="Open Sans" panose="020B0606030504020204" pitchFamily="34" charset="0"/>
            </a:endParaRPr>
          </a:p>
          <a:p>
            <a:endParaRPr lang="en-US" sz="1800" dirty="0">
              <a:latin typeface="Salesforce Sans"/>
              <a:ea typeface="Open Sans" panose="020B0606030504020204" pitchFamily="34" charset="0"/>
              <a:cs typeface="Open Sans" panose="020B0606030504020204" pitchFamily="34" charset="0"/>
            </a:endParaRPr>
          </a:p>
          <a:p>
            <a:r>
              <a:rPr lang="en-US" sz="1800" b="1" dirty="0">
                <a:latin typeface="Salesforce Sans"/>
                <a:ea typeface="Open Sans" panose="020B0606030504020204" pitchFamily="34" charset="0"/>
                <a:cs typeface="Open Sans" panose="020B0606030504020204" pitchFamily="34" charset="0"/>
              </a:rPr>
              <a:t>Entitlement Management:  </a:t>
            </a:r>
            <a:r>
              <a:rPr lang="en-US" sz="1800" dirty="0">
                <a:solidFill>
                  <a:srgbClr val="1E1E1E"/>
                </a:solidFill>
                <a:latin typeface="Salesforce Sans"/>
              </a:rPr>
              <a:t>Entitlement management is just a blanket term for a group of Salesforce features that help you enforce service level agreements (SLAs), which are contracts that spell out the level of service you’ve promised to your customers.</a:t>
            </a:r>
          </a:p>
        </p:txBody>
      </p:sp>
      <p:sp>
        <p:nvSpPr>
          <p:cNvPr id="5" name="Footer Placeholder 4"/>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41347524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5C63ED-48C3-4F72-81DA-DE24B4DD99E6}"/>
              </a:ext>
            </a:extLst>
          </p:cNvPr>
          <p:cNvSpPr txBox="1"/>
          <p:nvPr/>
        </p:nvSpPr>
        <p:spPr>
          <a:xfrm>
            <a:off x="730764" y="400110"/>
            <a:ext cx="9989273" cy="646331"/>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Contents</a:t>
            </a:r>
            <a:endParaRPr lang="en-US" dirty="0"/>
          </a:p>
        </p:txBody>
      </p:sp>
      <p:sp>
        <p:nvSpPr>
          <p:cNvPr id="8" name="TextBox 7">
            <a:extLst>
              <a:ext uri="{FF2B5EF4-FFF2-40B4-BE49-F238E27FC236}">
                <a16:creationId xmlns:a16="http://schemas.microsoft.com/office/drawing/2014/main" id="{E7E65150-144B-4606-8AF0-6442B01BCCEC}"/>
              </a:ext>
            </a:extLst>
          </p:cNvPr>
          <p:cNvSpPr txBox="1"/>
          <p:nvPr/>
        </p:nvSpPr>
        <p:spPr>
          <a:xfrm>
            <a:off x="939538" y="2130950"/>
            <a:ext cx="9731112" cy="369332"/>
          </a:xfrm>
          <a:prstGeom prst="rect">
            <a:avLst/>
          </a:prstGeom>
          <a:noFill/>
        </p:spPr>
        <p:txBody>
          <a:bodyPr wrap="square" rtlCol="0">
            <a:spAutoFit/>
          </a:bodyPr>
          <a:lstStyle/>
          <a:p>
            <a:endParaRPr lang="en-US" b="1" dirty="0">
              <a:solidFill>
                <a:schemeClr val="accent1"/>
              </a:solidFill>
              <a:latin typeface="Times New Roman" panose="02020603050405020304" pitchFamily="18" charset="0"/>
              <a:cs typeface="Times New Roman" panose="02020603050405020304" pitchFamily="18" charset="0"/>
            </a:endParaRPr>
          </a:p>
        </p:txBody>
      </p:sp>
      <p:graphicFrame>
        <p:nvGraphicFramePr>
          <p:cNvPr id="12" name="Table 11">
            <a:extLst>
              <a:ext uri="{FF2B5EF4-FFF2-40B4-BE49-F238E27FC236}">
                <a16:creationId xmlns:a16="http://schemas.microsoft.com/office/drawing/2014/main" id="{94AEF8C8-3148-4366-8598-D1DA4E84CB55}"/>
              </a:ext>
            </a:extLst>
          </p:cNvPr>
          <p:cNvGraphicFramePr>
            <a:graphicFrameLocks noGrp="1"/>
          </p:cNvGraphicFramePr>
          <p:nvPr>
            <p:extLst>
              <p:ext uri="{D42A27DB-BD31-4B8C-83A1-F6EECF244321}">
                <p14:modId xmlns:p14="http://schemas.microsoft.com/office/powerpoint/2010/main" val="2987668863"/>
              </p:ext>
            </p:extLst>
          </p:nvPr>
        </p:nvGraphicFramePr>
        <p:xfrm>
          <a:off x="787491" y="1148080"/>
          <a:ext cx="9932546" cy="5029200"/>
        </p:xfrm>
        <a:graphic>
          <a:graphicData uri="http://schemas.openxmlformats.org/drawingml/2006/table">
            <a:tbl>
              <a:tblPr firstRow="1" bandRow="1">
                <a:tableStyleId>{5C22544A-7EE6-4342-B048-85BDC9FD1C3A}</a:tableStyleId>
              </a:tblPr>
              <a:tblGrid>
                <a:gridCol w="9121513">
                  <a:extLst>
                    <a:ext uri="{9D8B030D-6E8A-4147-A177-3AD203B41FA5}">
                      <a16:colId xmlns:a16="http://schemas.microsoft.com/office/drawing/2014/main" val="2948092822"/>
                    </a:ext>
                  </a:extLst>
                </a:gridCol>
                <a:gridCol w="811033">
                  <a:extLst>
                    <a:ext uri="{9D8B030D-6E8A-4147-A177-3AD203B41FA5}">
                      <a16:colId xmlns:a16="http://schemas.microsoft.com/office/drawing/2014/main" val="1741958242"/>
                    </a:ext>
                  </a:extLst>
                </a:gridCol>
              </a:tblGrid>
              <a:tr h="4561840">
                <a:tc>
                  <a:txBody>
                    <a:bodyPr/>
                    <a:lstStyle/>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rPr>
                        <a:t>Sales Cloud Overview</a:t>
                      </a:r>
                    </a:p>
                    <a:p>
                      <a:endPar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rPr>
                        <a:t>When to use Sales Cloud</a:t>
                      </a:r>
                    </a:p>
                    <a:p>
                      <a:endPar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rPr>
                        <a:t>Benefits of Sales Cloud</a:t>
                      </a:r>
                    </a:p>
                    <a:p>
                      <a:endPar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rPr>
                        <a:t>Standard Objects in Sales</a:t>
                      </a:r>
                    </a:p>
                    <a:p>
                      <a:endPar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rPr>
                        <a:t>Standard Capabilities in Sales</a:t>
                      </a:r>
                    </a:p>
                    <a:p>
                      <a:endPar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rPr>
                        <a:t>Reports and Dashboard</a:t>
                      </a:r>
                    </a:p>
                    <a:p>
                      <a:endPar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rPr>
                        <a:t>Chatter</a:t>
                      </a:r>
                    </a:p>
                    <a:p>
                      <a:endPar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ea typeface="Verdana" panose="020B0604030504040204" pitchFamily="34" charset="0"/>
                          <a:cs typeface="Times New Roman" panose="02020603050405020304" pitchFamily="18" charset="0"/>
                        </a:rPr>
                        <a:t>End to End Flow of Sales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cs typeface="Times New Roman" panose="02020603050405020304" pitchFamily="18" charset="0"/>
                        </a:rPr>
                        <a:t>1</a:t>
                      </a:r>
                    </a:p>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cs typeface="Times New Roman" panose="02020603050405020304" pitchFamily="18" charset="0"/>
                        </a:rPr>
                        <a:t>2</a:t>
                      </a:r>
                    </a:p>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cs typeface="Times New Roman" panose="02020603050405020304" pitchFamily="18" charset="0"/>
                        </a:rPr>
                        <a:t>3</a:t>
                      </a:r>
                    </a:p>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cs typeface="Times New Roman" panose="02020603050405020304" pitchFamily="18" charset="0"/>
                        </a:rPr>
                        <a:t>4</a:t>
                      </a:r>
                    </a:p>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cs typeface="Times New Roman" panose="02020603050405020304" pitchFamily="18" charset="0"/>
                        </a:rPr>
                        <a:t>5</a:t>
                      </a:r>
                    </a:p>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cs typeface="Times New Roman" panose="02020603050405020304" pitchFamily="18" charset="0"/>
                        </a:rPr>
                        <a:t>8</a:t>
                      </a:r>
                    </a:p>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cs typeface="Times New Roman" panose="02020603050405020304" pitchFamily="18" charset="0"/>
                        </a:rPr>
                        <a:t>9</a:t>
                      </a:r>
                    </a:p>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r>
                        <a:rPr lang="en-US" b="1" dirty="0">
                          <a:ln>
                            <a:solidFill>
                              <a:schemeClr val="tx1"/>
                            </a:solidFill>
                          </a:ln>
                          <a:solidFill>
                            <a:schemeClr val="tx1"/>
                          </a:solidFill>
                          <a:latin typeface="Times New Roman" panose="02020603050405020304" pitchFamily="18" charset="0"/>
                          <a:cs typeface="Times New Roman" panose="02020603050405020304" pitchFamily="18" charset="0"/>
                        </a:rPr>
                        <a:t>10</a:t>
                      </a:r>
                    </a:p>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p>
                      <a:endParaRPr lang="en-US" b="1" dirty="0">
                        <a:ln>
                          <a:solidFill>
                            <a:schemeClr val="tx1"/>
                          </a:solidFill>
                        </a:ln>
                        <a:solidFill>
                          <a:schemeClr val="tx1"/>
                        </a:solidFill>
                        <a:latin typeface="Times New Roman" panose="02020603050405020304" pitchFamily="18" charset="0"/>
                        <a:cs typeface="Times New Roman" panose="02020603050405020304" pitchFamily="18"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9603003"/>
                  </a:ext>
                </a:extLst>
              </a:tr>
            </a:tbl>
          </a:graphicData>
        </a:graphic>
      </p:graphicFrame>
      <p:sp>
        <p:nvSpPr>
          <p:cNvPr id="7" name="TextBox 6">
            <a:extLst>
              <a:ext uri="{FF2B5EF4-FFF2-40B4-BE49-F238E27FC236}">
                <a16:creationId xmlns:a16="http://schemas.microsoft.com/office/drawing/2014/main" id="{B2D028C4-F612-4EBF-83D3-6FBD2499A206}"/>
              </a:ext>
            </a:extLst>
          </p:cNvPr>
          <p:cNvSpPr txBox="1"/>
          <p:nvPr/>
        </p:nvSpPr>
        <p:spPr>
          <a:xfrm>
            <a:off x="8630657" y="6569650"/>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9" name="DeloitteW">
            <a:extLst>
              <a:ext uri="{FF2B5EF4-FFF2-40B4-BE49-F238E27FC236}">
                <a16:creationId xmlns:a16="http://schemas.microsoft.com/office/drawing/2014/main" id="{C1E4F9C6-5186-4964-981C-F0D473A2F9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084" y="6322979"/>
            <a:ext cx="1868127" cy="446726"/>
          </a:xfrm>
          <a:prstGeom prst="rect">
            <a:avLst/>
          </a:prstGeom>
        </p:spPr>
      </p:pic>
    </p:spTree>
    <p:extLst>
      <p:ext uri="{BB962C8B-B14F-4D97-AF65-F5344CB8AC3E}">
        <p14:creationId xmlns:p14="http://schemas.microsoft.com/office/powerpoint/2010/main" val="414729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rPr>
              <a:t>Entitlement Management: Continued</a:t>
            </a:r>
            <a:br>
              <a:rPr lang="en-US" sz="2400" dirty="0">
                <a:latin typeface="Salesforce Sans"/>
              </a:rPr>
            </a:br>
            <a:endParaRPr lang="en-US" sz="2400" b="1" dirty="0">
              <a:solidFill>
                <a:schemeClr val="accent3">
                  <a:lumMod val="75000"/>
                </a:schemeClr>
              </a:solidFill>
              <a:latin typeface="Salesforce Sans"/>
            </a:endParaRPr>
          </a:p>
        </p:txBody>
      </p:sp>
      <p:sp>
        <p:nvSpPr>
          <p:cNvPr id="3" name="Text Placeholder 2"/>
          <p:cNvSpPr>
            <a:spLocks noGrp="1"/>
          </p:cNvSpPr>
          <p:nvPr>
            <p:ph type="body" sz="quarter" idx="13"/>
          </p:nvPr>
        </p:nvSpPr>
        <p:spPr/>
        <p:txBody>
          <a:bodyPr/>
          <a:lstStyle/>
          <a:p>
            <a:endParaRPr lang="en-US" sz="1800" dirty="0">
              <a:latin typeface="Salesforce Sans"/>
            </a:endParaRPr>
          </a:p>
        </p:txBody>
      </p:sp>
      <p:pic>
        <p:nvPicPr>
          <p:cNvPr id="6" name="Content Placeholder 5"/>
          <p:cNvPicPr>
            <a:picLocks noGrp="1" noChangeAspect="1"/>
          </p:cNvPicPr>
          <p:nvPr>
            <p:ph idx="1"/>
          </p:nvPr>
        </p:nvPicPr>
        <p:blipFill>
          <a:blip r:embed="rId2"/>
          <a:stretch>
            <a:fillRect/>
          </a:stretch>
        </p:blipFill>
        <p:spPr>
          <a:xfrm>
            <a:off x="1402102" y="1665288"/>
            <a:ext cx="9387795" cy="4633912"/>
          </a:xfrm>
          <a:prstGeom prst="rect">
            <a:avLst/>
          </a:prstGeom>
        </p:spPr>
      </p:pic>
      <p:sp>
        <p:nvSpPr>
          <p:cNvPr id="5" name="Footer Placeholder 4"/>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301470151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Entitlement Management: Continued</a:t>
            </a:r>
            <a:br>
              <a:rPr lang="en-US" sz="2400" dirty="0">
                <a:latin typeface="Salesforce Sans"/>
              </a:rPr>
            </a:br>
            <a:endParaRPr lang="en-US" sz="2400" b="1" dirty="0">
              <a:solidFill>
                <a:schemeClr val="accent3">
                  <a:lumMod val="75000"/>
                </a:schemeClr>
              </a:solidFill>
              <a:latin typeface="Salesforce Sans"/>
              <a:ea typeface="Open Sans" panose="020B0606030504020204" pitchFamily="34" charset="0"/>
              <a:cs typeface="Open Sans" panose="020B0606030504020204" pitchFamily="34" charset="0"/>
            </a:endParaRPr>
          </a:p>
        </p:txBody>
      </p:sp>
      <p:sp>
        <p:nvSpPr>
          <p:cNvPr id="3" name="Text Placeholder 2"/>
          <p:cNvSpPr>
            <a:spLocks noGrp="1"/>
          </p:cNvSpPr>
          <p:nvPr>
            <p:ph type="body" sz="quarter" idx="13"/>
          </p:nvPr>
        </p:nvSpPr>
        <p:spPr>
          <a:xfrm>
            <a:off x="469900" y="736688"/>
            <a:ext cx="11252200" cy="757255"/>
          </a:xfrm>
        </p:spPr>
        <p:txBody>
          <a:bodyPr/>
          <a:lstStyle/>
          <a:p>
            <a:endParaRPr lang="en-US" sz="1800" dirty="0">
              <a:latin typeface="Salesforce Sans"/>
            </a:endParaRPr>
          </a:p>
        </p:txBody>
      </p:sp>
      <p:sp>
        <p:nvSpPr>
          <p:cNvPr id="4" name="Content Placeholder 3"/>
          <p:cNvSpPr>
            <a:spLocks noGrp="1"/>
          </p:cNvSpPr>
          <p:nvPr>
            <p:ph idx="1"/>
          </p:nvPr>
        </p:nvSpPr>
        <p:spPr/>
        <p:txBody>
          <a:bodyPr/>
          <a:lstStyle/>
          <a:p>
            <a:pPr lvl="0"/>
            <a:r>
              <a:rPr lang="en-US" sz="1800" dirty="0">
                <a:solidFill>
                  <a:srgbClr val="1E1E1E"/>
                </a:solidFill>
                <a:latin typeface="Salesforce Sans"/>
              </a:rPr>
              <a:t>Entitlement processes are customizable timelines that include all of the steps (or </a:t>
            </a:r>
            <a:r>
              <a:rPr lang="en-US" sz="1800" b="1" dirty="0">
                <a:solidFill>
                  <a:srgbClr val="1E1E1E"/>
                </a:solidFill>
                <a:latin typeface="Salesforce Sans"/>
              </a:rPr>
              <a:t>milestones</a:t>
            </a:r>
            <a:r>
              <a:rPr lang="en-US" sz="1800" dirty="0">
                <a:solidFill>
                  <a:srgbClr val="1E1E1E"/>
                </a:solidFill>
                <a:latin typeface="Salesforce Sans"/>
              </a:rPr>
              <a:t>, in Salesforce lingo) that support agents must complete to resolve a case.</a:t>
            </a:r>
            <a:endParaRPr lang="en-US" sz="1800" b="1" dirty="0">
              <a:solidFill>
                <a:srgbClr val="000000"/>
              </a:solidFill>
              <a:latin typeface="Salesforce Sans"/>
              <a:ea typeface="Open Sans" panose="020B0606030504020204" pitchFamily="34" charset="0"/>
              <a:cs typeface="Open Sans" panose="020B0606030504020204" pitchFamily="34" charset="0"/>
            </a:endParaRPr>
          </a:p>
          <a:p>
            <a:pPr lvl="0"/>
            <a:r>
              <a:rPr lang="en-US" sz="1800" b="1" dirty="0">
                <a:solidFill>
                  <a:srgbClr val="000000"/>
                </a:solidFill>
                <a:latin typeface="Salesforce Sans"/>
                <a:ea typeface="Open Sans" panose="020B0606030504020204" pitchFamily="34" charset="0"/>
                <a:cs typeface="Open Sans" panose="020B0606030504020204" pitchFamily="34" charset="0"/>
              </a:rPr>
              <a:t>Milestone :</a:t>
            </a:r>
            <a:r>
              <a:rPr lang="en-US" sz="1800" dirty="0">
                <a:solidFill>
                  <a:srgbClr val="000000"/>
                </a:solidFill>
                <a:latin typeface="Salesforce Sans"/>
                <a:ea typeface="Open Sans" panose="020B0606030504020204" pitchFamily="34" charset="0"/>
                <a:cs typeface="Open Sans" panose="020B0606030504020204" pitchFamily="34" charset="0"/>
              </a:rPr>
              <a:t> Milestones represent required, time-dependent steps in your support process, like first response or case resolution times. Milestones are added to entitlement processes to ensure that agents resolve support records correctly and on time.</a:t>
            </a:r>
          </a:p>
          <a:p>
            <a:pPr lvl="0"/>
            <a:endParaRPr lang="en-US" sz="1800" dirty="0">
              <a:solidFill>
                <a:srgbClr val="000000"/>
              </a:solidFill>
              <a:latin typeface="Salesforce Sans"/>
              <a:ea typeface="Open Sans" panose="020B0606030504020204" pitchFamily="34" charset="0"/>
              <a:cs typeface="Open Sans" panose="020B0606030504020204" pitchFamily="34" charset="0"/>
            </a:endParaRPr>
          </a:p>
          <a:p>
            <a:pPr lvl="0"/>
            <a:endParaRPr lang="en-US" sz="1800" dirty="0">
              <a:solidFill>
                <a:srgbClr val="000000"/>
              </a:solidFill>
              <a:latin typeface="Salesforce Sans"/>
              <a:ea typeface="Open Sans" panose="020B0606030504020204" pitchFamily="34" charset="0"/>
              <a:cs typeface="Open Sans" panose="020B0606030504020204" pitchFamily="34" charset="0"/>
            </a:endParaRPr>
          </a:p>
          <a:p>
            <a:endParaRPr lang="en-US" dirty="0">
              <a:latin typeface="Salesforce Sans"/>
            </a:endParaRPr>
          </a:p>
        </p:txBody>
      </p:sp>
      <p:sp>
        <p:nvSpPr>
          <p:cNvPr id="5" name="Footer Placeholder 4"/>
          <p:cNvSpPr>
            <a:spLocks noGrp="1"/>
          </p:cNvSpPr>
          <p:nvPr>
            <p:ph type="ftr" sz="quarter" idx="14"/>
          </p:nvPr>
        </p:nvSpPr>
        <p:spPr/>
        <p:txBody>
          <a:bodyPr/>
          <a:lstStyle/>
          <a:p>
            <a:endParaRPr lang="en-GB" dirty="0"/>
          </a:p>
        </p:txBody>
      </p:sp>
      <p:pic>
        <p:nvPicPr>
          <p:cNvPr id="6" name="Picture 5"/>
          <p:cNvPicPr>
            <a:picLocks noChangeAspect="1"/>
          </p:cNvPicPr>
          <p:nvPr/>
        </p:nvPicPr>
        <p:blipFill>
          <a:blip r:embed="rId2"/>
          <a:stretch>
            <a:fillRect/>
          </a:stretch>
        </p:blipFill>
        <p:spPr>
          <a:xfrm>
            <a:off x="2255523" y="3686334"/>
            <a:ext cx="6551091" cy="1976220"/>
          </a:xfrm>
          <a:prstGeom prst="rect">
            <a:avLst/>
          </a:prstGeom>
        </p:spPr>
      </p:pic>
    </p:spTree>
    <p:extLst>
      <p:ext uri="{BB962C8B-B14F-4D97-AF65-F5344CB8AC3E}">
        <p14:creationId xmlns:p14="http://schemas.microsoft.com/office/powerpoint/2010/main" val="327569706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469900" y="1649895"/>
            <a:ext cx="11045516" cy="3747053"/>
          </a:xfrm>
        </p:spPr>
        <p:txBody>
          <a:bodyPr/>
          <a:lstStyle/>
          <a:p>
            <a:r>
              <a:rPr lang="en-US" sz="1800" dirty="0">
                <a:solidFill>
                  <a:srgbClr val="1E1E1E"/>
                </a:solidFill>
                <a:latin typeface="Salesforce Sans"/>
              </a:rPr>
              <a:t>To enforce time-dependent support steps on cases, we have a nifty tool called an entitlement process. </a:t>
            </a:r>
          </a:p>
          <a:p>
            <a:pPr marL="285750" indent="-285750">
              <a:buFont typeface="Wingdings" panose="05000000000000000000" pitchFamily="2" charset="2"/>
              <a:buChar char="v"/>
            </a:pPr>
            <a:r>
              <a:rPr lang="en-US" sz="1800" dirty="0">
                <a:solidFill>
                  <a:srgbClr val="1E1E1E"/>
                </a:solidFill>
                <a:latin typeface="Salesforce Sans"/>
              </a:rPr>
              <a:t>Entitlement processes are customizable timelines that include all of the steps (or milestones, in Salesforce lingo) that support agents must complete to resolve a case. </a:t>
            </a:r>
          </a:p>
          <a:p>
            <a:pPr marL="285750" indent="-285750">
              <a:buFont typeface="Wingdings" panose="05000000000000000000" pitchFamily="2" charset="2"/>
              <a:buChar char="v"/>
            </a:pPr>
            <a:r>
              <a:rPr lang="en-US" sz="1800" dirty="0">
                <a:solidFill>
                  <a:srgbClr val="1E1E1E"/>
                </a:solidFill>
                <a:latin typeface="Salesforce Sans"/>
              </a:rPr>
              <a:t>Once we set up a process, we can apply it to as many customer entitlements as we need.</a:t>
            </a:r>
          </a:p>
          <a:p>
            <a:pPr marL="285750" indent="-285750">
              <a:buFont typeface="Wingdings" panose="05000000000000000000" pitchFamily="2" charset="2"/>
              <a:buChar char="v"/>
            </a:pPr>
            <a:r>
              <a:rPr lang="en-US" sz="1800" dirty="0">
                <a:solidFill>
                  <a:srgbClr val="1E1E1E"/>
                </a:solidFill>
                <a:latin typeface="Salesforce Sans"/>
              </a:rPr>
              <a:t>An entitlement process needs milestones to represent required support steps; otherwise, it’s just an empty framework.</a:t>
            </a:r>
          </a:p>
          <a:p>
            <a:pPr marL="285750" indent="-285750">
              <a:buFont typeface="Wingdings" panose="05000000000000000000" pitchFamily="2" charset="2"/>
              <a:buChar char="v"/>
            </a:pPr>
            <a:r>
              <a:rPr lang="en-US" sz="1800" dirty="0">
                <a:solidFill>
                  <a:srgbClr val="1E1E1E"/>
                </a:solidFill>
                <a:latin typeface="Salesforce Sans"/>
              </a:rPr>
              <a:t>If a product that we offer includes the same support level for every customer, we can attach an entitlement template to the product to predefine its support terms. </a:t>
            </a:r>
          </a:p>
          <a:p>
            <a:pPr marL="285750" indent="-285750">
              <a:buFont typeface="Wingdings" panose="05000000000000000000" pitchFamily="2" charset="2"/>
              <a:buChar char="v"/>
            </a:pPr>
            <a:r>
              <a:rPr lang="en-US" sz="1800" dirty="0">
                <a:solidFill>
                  <a:srgbClr val="1E1E1E"/>
                </a:solidFill>
                <a:latin typeface="Salesforce Sans"/>
              </a:rPr>
              <a:t>Once entitlement and entitlement process is set, agent can create a case from entitlement and all the setting will apply to the case.</a:t>
            </a:r>
          </a:p>
          <a:p>
            <a:pPr>
              <a:buNone/>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noProof="0" dirty="0"/>
          </a:p>
        </p:txBody>
      </p:sp>
      <p:sp>
        <p:nvSpPr>
          <p:cNvPr id="2" name="Title 1"/>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Entitlement Process : Continued</a:t>
            </a:r>
            <a:br>
              <a:rPr lang="en-US" noProof="0" dirty="0"/>
            </a:br>
            <a:br>
              <a:rPr lang="en-US" sz="1800" noProof="0" dirty="0"/>
            </a:br>
            <a:br>
              <a:rPr lang="en-US" sz="1800" dirty="0">
                <a:solidFill>
                  <a:srgbClr val="1E1E1E"/>
                </a:solidFill>
                <a:latin typeface="Salesforce Sans"/>
                <a:ea typeface="+mn-ea"/>
                <a:cs typeface="+mn-cs"/>
              </a:rPr>
            </a:br>
            <a:br>
              <a:rPr lang="en-US" sz="1800" dirty="0">
                <a:solidFill>
                  <a:srgbClr val="1E1E1E"/>
                </a:solidFill>
                <a:latin typeface="Salesforce Sans"/>
                <a:ea typeface="+mn-ea"/>
                <a:cs typeface="+mn-cs"/>
              </a:rPr>
            </a:br>
            <a:endParaRPr lang="en-US" sz="1800" dirty="0">
              <a:solidFill>
                <a:srgbClr val="1E1E1E"/>
              </a:solidFill>
              <a:latin typeface="Salesforce Sans"/>
              <a:ea typeface="+mn-ea"/>
              <a:cs typeface="+mn-cs"/>
            </a:endParaRPr>
          </a:p>
        </p:txBody>
      </p:sp>
      <p:sp>
        <p:nvSpPr>
          <p:cNvPr id="8" name="AutoShape 2" descr="Entitlement process setup">
            <a:extLst>
              <a:ext uri="{FF2B5EF4-FFF2-40B4-BE49-F238E27FC236}">
                <a16:creationId xmlns:a16="http://schemas.microsoft.com/office/drawing/2014/main" id="{977A86E1-6566-4AE4-9EC7-BB6D5BC17443}"/>
              </a:ext>
            </a:extLst>
          </p:cNvPr>
          <p:cNvSpPr>
            <a:spLocks noChangeAspect="1" noChangeArrowheads="1"/>
          </p:cNvSpPr>
          <p:nvPr/>
        </p:nvSpPr>
        <p:spPr bwMode="auto">
          <a:xfrm>
            <a:off x="3238499" y="371061"/>
            <a:ext cx="5915439" cy="591543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4" descr="Entitlement process setup">
            <a:extLst>
              <a:ext uri="{FF2B5EF4-FFF2-40B4-BE49-F238E27FC236}">
                <a16:creationId xmlns:a16="http://schemas.microsoft.com/office/drawing/2014/main" id="{AB1729A6-67BA-4E8E-A0C9-489848C3696E}"/>
              </a:ext>
            </a:extLst>
          </p:cNvPr>
          <p:cNvSpPr>
            <a:spLocks noChangeAspect="1" noChangeArrowheads="1"/>
          </p:cNvSpPr>
          <p:nvPr/>
        </p:nvSpPr>
        <p:spPr bwMode="auto">
          <a:xfrm>
            <a:off x="3238499" y="571500"/>
            <a:ext cx="5715000" cy="5715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27188552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6"/>
          </p:nvPr>
        </p:nvSpPr>
        <p:spPr>
          <a:xfrm>
            <a:off x="910881" y="990600"/>
            <a:ext cx="10460912" cy="5102560"/>
          </a:xfrm>
        </p:spPr>
        <p:txBody>
          <a:bodyPr/>
          <a:lstStyle/>
          <a:p>
            <a:pPr marL="285750" indent="-285750">
              <a:buFont typeface="Wingdings" panose="05000000000000000000" pitchFamily="2" charset="2"/>
              <a:buChar char="v"/>
            </a:pPr>
            <a:r>
              <a:rPr lang="en-US" sz="1800" dirty="0">
                <a:latin typeface="Salesforce Sans"/>
              </a:rPr>
              <a:t>Milestones represent required steps in our support process, such as case resolution time and first response time. </a:t>
            </a:r>
          </a:p>
          <a:p>
            <a:pPr marL="285750" indent="-285750">
              <a:buFont typeface="Wingdings" panose="05000000000000000000" pitchFamily="2" charset="2"/>
              <a:buChar char="v"/>
            </a:pPr>
            <a:r>
              <a:rPr lang="en-US" sz="1800" dirty="0">
                <a:latin typeface="Salesforce Sans"/>
              </a:rPr>
              <a:t>We create master milestones in our org and then add them to entitlement processes to enforce different service levels on support records, like cases and work orders.</a:t>
            </a:r>
          </a:p>
          <a:p>
            <a:pPr marL="285750" indent="-285750">
              <a:buFont typeface="Wingdings" panose="05000000000000000000" pitchFamily="2" charset="2"/>
              <a:buChar char="v"/>
            </a:pPr>
            <a:r>
              <a:rPr lang="en-US" sz="1800" dirty="0">
                <a:latin typeface="Salesforce Sans"/>
              </a:rPr>
              <a:t>We can have multiple milestones on an entitlement process and set them by adding an order to showcase which one appears first.</a:t>
            </a:r>
          </a:p>
          <a:p>
            <a:pPr marL="171450" indent="-171450">
              <a:buFont typeface="Arial" panose="020B0604020202020204" pitchFamily="34" charset="0"/>
              <a:buChar char="•"/>
            </a:pPr>
            <a:endParaRPr lang="en-US" dirty="0"/>
          </a:p>
          <a:p>
            <a:endParaRPr lang="en-US" dirty="0"/>
          </a:p>
          <a:p>
            <a:endParaRPr lang="en-US" dirty="0"/>
          </a:p>
          <a:p>
            <a:br>
              <a:rPr lang="en-US" dirty="0"/>
            </a:br>
            <a:endParaRPr lang="en-US" dirty="0"/>
          </a:p>
          <a:p>
            <a:endParaRPr lang="en-US" dirty="0"/>
          </a:p>
          <a:p>
            <a:endParaRPr lang="en-US" dirty="0"/>
          </a:p>
          <a:p>
            <a:pPr marL="171450" indent="-171450">
              <a:buFont typeface="Arial" panose="020B0604020202020204" pitchFamily="34" charset="0"/>
              <a:buChar char="•"/>
            </a:pPr>
            <a:endParaRPr lang="en-US" dirty="0"/>
          </a:p>
          <a:p>
            <a:endParaRPr lang="en-US" dirty="0"/>
          </a:p>
          <a:p>
            <a:endParaRPr lang="en-US" noProof="0" dirty="0"/>
          </a:p>
        </p:txBody>
      </p:sp>
      <p:sp>
        <p:nvSpPr>
          <p:cNvPr id="3" name="Title 2"/>
          <p:cNvSpPr>
            <a:spLocks noGrp="1"/>
          </p:cNvSpPr>
          <p:nvPr>
            <p:ph type="title"/>
          </p:nvPr>
        </p:nvSpPr>
        <p:spPr/>
        <p:txBody>
          <a:bodyPr/>
          <a:lstStyle/>
          <a:p>
            <a:r>
              <a:rPr lang="en-US" sz="2400" b="1" dirty="0">
                <a:solidFill>
                  <a:schemeClr val="accent3">
                    <a:lumMod val="75000"/>
                  </a:schemeClr>
                </a:solidFill>
                <a:latin typeface="Salesforce Sans"/>
              </a:rPr>
              <a:t>Milestone Management</a:t>
            </a:r>
          </a:p>
        </p:txBody>
      </p:sp>
      <p:pic>
        <p:nvPicPr>
          <p:cNvPr id="17410" name="Picture 2" descr="Milestone creation">
            <a:extLst>
              <a:ext uri="{FF2B5EF4-FFF2-40B4-BE49-F238E27FC236}">
                <a16:creationId xmlns:a16="http://schemas.microsoft.com/office/drawing/2014/main" id="{25E75538-62DB-4102-9EF4-9FA8EA763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627" y="3429000"/>
            <a:ext cx="6929756" cy="272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56514"/>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6"/>
          </p:nvPr>
        </p:nvSpPr>
        <p:spPr>
          <a:xfrm>
            <a:off x="910881" y="1311965"/>
            <a:ext cx="10460912" cy="4781195"/>
          </a:xfrm>
        </p:spPr>
        <p:txBody>
          <a:bodyPr/>
          <a:lstStyle/>
          <a:p>
            <a:pPr marL="285750" indent="-285750">
              <a:buFont typeface="Wingdings" panose="05000000000000000000" pitchFamily="2" charset="2"/>
              <a:buChar char="v"/>
            </a:pPr>
            <a:r>
              <a:rPr lang="en-US" sz="1800" dirty="0">
                <a:latin typeface="Salesforce Sans"/>
              </a:rPr>
              <a:t>To keep agents in the know, a milestone workflow action can be added that warns agents when an open high-priority case is approaching the resolution time limit.</a:t>
            </a: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endParaRPr lang="en-US" sz="1800" dirty="0">
              <a:latin typeface="Salesforce Sans"/>
            </a:endParaRPr>
          </a:p>
          <a:p>
            <a:pPr>
              <a:buNone/>
            </a:pPr>
            <a:br>
              <a:rPr lang="en-US" sz="1800" dirty="0">
                <a:latin typeface="Salesforce Sans"/>
              </a:rPr>
            </a:br>
            <a:endParaRPr lang="en-US" sz="1800" dirty="0">
              <a:latin typeface="Salesforce Sans"/>
            </a:endParaRP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r>
              <a:rPr lang="en-US" sz="1800" dirty="0">
                <a:latin typeface="Salesforce Sans"/>
              </a:rPr>
              <a:t>A time can be set before which the warning should appear on the screen with the workflow of what the agent must do in order to complete the milestone.</a:t>
            </a:r>
          </a:p>
          <a:p>
            <a:pPr marL="285750" indent="-285750">
              <a:buFont typeface="Wingdings" panose="05000000000000000000" pitchFamily="2" charset="2"/>
              <a:buChar char="v"/>
            </a:pPr>
            <a:r>
              <a:rPr lang="en-US" sz="1800" dirty="0">
                <a:latin typeface="Salesforce Sans"/>
              </a:rPr>
              <a:t>On similar lines, we can set for violation and success cases.</a:t>
            </a:r>
          </a:p>
          <a:p>
            <a:endParaRPr lang="en-US" dirty="0"/>
          </a:p>
          <a:p>
            <a:endParaRPr lang="en-US" noProof="0" dirty="0"/>
          </a:p>
        </p:txBody>
      </p:sp>
      <p:sp>
        <p:nvSpPr>
          <p:cNvPr id="3" name="Title 2"/>
          <p:cNvSpPr>
            <a:spLocks noGrp="1"/>
          </p:cNvSpPr>
          <p:nvPr>
            <p:ph type="title"/>
          </p:nvPr>
        </p:nvSpPr>
        <p:spPr>
          <a:xfrm>
            <a:off x="469900" y="402586"/>
            <a:ext cx="11252200" cy="698501"/>
          </a:xfrm>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Milestone Management: Continued</a:t>
            </a:r>
            <a:br>
              <a:rPr lang="en-US" dirty="0"/>
            </a:br>
            <a:endParaRPr lang="en-US" sz="1800" noProof="0" dirty="0"/>
          </a:p>
        </p:txBody>
      </p:sp>
      <p:pic>
        <p:nvPicPr>
          <p:cNvPr id="18434" name="Picture 2" descr="Milestone actions">
            <a:extLst>
              <a:ext uri="{FF2B5EF4-FFF2-40B4-BE49-F238E27FC236}">
                <a16:creationId xmlns:a16="http://schemas.microsoft.com/office/drawing/2014/main" id="{57C840B6-588D-4F74-90CA-0A6AA903CD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196" y="1962978"/>
            <a:ext cx="4295361" cy="2577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86316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6"/>
          </p:nvPr>
        </p:nvSpPr>
        <p:spPr>
          <a:xfrm>
            <a:off x="599660" y="1306286"/>
            <a:ext cx="10830340" cy="4862600"/>
          </a:xfrm>
        </p:spPr>
        <p:txBody>
          <a:bodyPr/>
          <a:lstStyle/>
          <a:p>
            <a:pPr marL="285750" indent="-285750">
              <a:buFont typeface="Wingdings" panose="05000000000000000000" pitchFamily="2" charset="2"/>
              <a:buChar char="v"/>
            </a:pPr>
            <a:r>
              <a:rPr lang="en-US" sz="1800" dirty="0">
                <a:latin typeface="Salesforce Sans"/>
              </a:rPr>
              <a:t>With case routing criteria in place, Salesforce wants to ensure that they have a way to catch cases that are open for an extended period of time and escalate them to a team that deals with the high priority cases. </a:t>
            </a:r>
          </a:p>
          <a:p>
            <a:pPr marL="285750" indent="-285750">
              <a:buFont typeface="Wingdings" panose="05000000000000000000" pitchFamily="2" charset="2"/>
              <a:buChar char="v"/>
            </a:pPr>
            <a:r>
              <a:rPr lang="en-US" sz="1800" dirty="0">
                <a:latin typeface="Salesforce Sans"/>
              </a:rPr>
              <a:t>To accomplish this, create a standard case escalation rule. And looks like this:</a:t>
            </a: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endParaRPr lang="en-US" sz="1800" dirty="0">
              <a:latin typeface="Salesforce Sans"/>
            </a:endParaRPr>
          </a:p>
          <a:p>
            <a:pPr marL="285750" indent="-285750">
              <a:buFont typeface="Wingdings" panose="05000000000000000000" pitchFamily="2" charset="2"/>
              <a:buChar char="v"/>
            </a:pPr>
            <a:r>
              <a:rPr lang="en-US" sz="1800" noProof="0" dirty="0">
                <a:latin typeface="Salesforce Sans"/>
              </a:rPr>
              <a:t>These details can be edited also post creation.</a:t>
            </a:r>
            <a:r>
              <a:rPr lang="en-US" sz="1800" dirty="0">
                <a:latin typeface="Salesforce Sans"/>
              </a:rPr>
              <a:t> </a:t>
            </a:r>
          </a:p>
          <a:p>
            <a:pPr marL="285750" indent="-285750">
              <a:buFont typeface="Wingdings" panose="05000000000000000000" pitchFamily="2" charset="2"/>
              <a:buChar char="v"/>
            </a:pPr>
            <a:r>
              <a:rPr lang="en-US" sz="1800" noProof="0" dirty="0">
                <a:latin typeface="Salesforce Sans"/>
              </a:rPr>
              <a:t>It is customizable </a:t>
            </a:r>
            <a:r>
              <a:rPr lang="en-US" sz="1800" dirty="0">
                <a:latin typeface="Salesforce Sans"/>
              </a:rPr>
              <a:t>and can be set based on project requirements.</a:t>
            </a:r>
            <a:endParaRPr lang="en-US" sz="1800" noProof="0" dirty="0">
              <a:latin typeface="Salesforce Sans"/>
            </a:endParaRPr>
          </a:p>
        </p:txBody>
      </p:sp>
      <p:sp>
        <p:nvSpPr>
          <p:cNvPr id="3" name="Title 2"/>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Escalation</a:t>
            </a:r>
            <a:br>
              <a:rPr lang="en-US" dirty="0"/>
            </a:br>
            <a:r>
              <a:rPr lang="en-US" b="1" dirty="0">
                <a:latin typeface="Salesforce Sans"/>
              </a:rPr>
              <a:t>Case Escalation Rule</a:t>
            </a:r>
            <a:endParaRPr lang="en-US" b="1" noProof="0" dirty="0">
              <a:latin typeface="Salesforce Sans"/>
            </a:endParaRPr>
          </a:p>
        </p:txBody>
      </p:sp>
      <p:sp>
        <p:nvSpPr>
          <p:cNvPr id="2" name="AutoShape 2" descr="Create an Escalation Rule">
            <a:extLst>
              <a:ext uri="{FF2B5EF4-FFF2-40B4-BE49-F238E27FC236}">
                <a16:creationId xmlns:a16="http://schemas.microsoft.com/office/drawing/2014/main" id="{AF79EAA9-D236-461C-AA1F-5ED4856BB949}"/>
              </a:ext>
            </a:extLst>
          </p:cNvPr>
          <p:cNvSpPr>
            <a:spLocks noChangeAspect="1" noChangeArrowheads="1"/>
          </p:cNvSpPr>
          <p:nvPr/>
        </p:nvSpPr>
        <p:spPr bwMode="auto">
          <a:xfrm>
            <a:off x="5943600" y="3276600"/>
            <a:ext cx="331304" cy="3313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4" descr="Create an Escalation Rule">
            <a:extLst>
              <a:ext uri="{FF2B5EF4-FFF2-40B4-BE49-F238E27FC236}">
                <a16:creationId xmlns:a16="http://schemas.microsoft.com/office/drawing/2014/main" id="{D6C0DD9D-6558-4627-B0B9-D7E1CBC02D54}"/>
              </a:ext>
            </a:extLst>
          </p:cNvPr>
          <p:cNvSpPr>
            <a:spLocks noChangeAspect="1" noChangeArrowheads="1"/>
          </p:cNvSpPr>
          <p:nvPr/>
        </p:nvSpPr>
        <p:spPr bwMode="auto">
          <a:xfrm>
            <a:off x="5943600" y="3210067"/>
            <a:ext cx="337930" cy="3546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6" descr="Create an Escalation Rule">
            <a:extLst>
              <a:ext uri="{FF2B5EF4-FFF2-40B4-BE49-F238E27FC236}">
                <a16:creationId xmlns:a16="http://schemas.microsoft.com/office/drawing/2014/main" id="{A91FCF6B-2B15-4019-9779-F765D5F46418}"/>
              </a:ext>
            </a:extLst>
          </p:cNvPr>
          <p:cNvSpPr>
            <a:spLocks noChangeAspect="1" noChangeArrowheads="1"/>
          </p:cNvSpPr>
          <p:nvPr/>
        </p:nvSpPr>
        <p:spPr bwMode="auto">
          <a:xfrm>
            <a:off x="5638799" y="3124200"/>
            <a:ext cx="32811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8" descr="Create an Escalation Rule">
            <a:extLst>
              <a:ext uri="{FF2B5EF4-FFF2-40B4-BE49-F238E27FC236}">
                <a16:creationId xmlns:a16="http://schemas.microsoft.com/office/drawing/2014/main" id="{AA4E0734-150B-44F2-8689-058EB9C173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6394" name="Picture 10" descr="Create an Escalation Rule">
            <a:extLst>
              <a:ext uri="{FF2B5EF4-FFF2-40B4-BE49-F238E27FC236}">
                <a16:creationId xmlns:a16="http://schemas.microsoft.com/office/drawing/2014/main" id="{7C8DF1E1-EE1C-4EFF-9DF2-860FC3162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844" y="2480883"/>
            <a:ext cx="5947371" cy="2513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03870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6"/>
          </p:nvPr>
        </p:nvSpPr>
        <p:spPr>
          <a:xfrm>
            <a:off x="725442" y="1101087"/>
            <a:ext cx="10650226" cy="5204894"/>
          </a:xfrm>
        </p:spPr>
        <p:txBody>
          <a:bodyPr/>
          <a:lstStyle/>
          <a:p>
            <a:r>
              <a:rPr lang="en-US" sz="1800" b="1" noProof="0" dirty="0">
                <a:latin typeface="Salesforce Sans"/>
              </a:rPr>
              <a:t>Understanding Amazon Connect Instance Dashboard</a:t>
            </a:r>
          </a:p>
          <a:p>
            <a:pPr marL="285750" indent="-285750">
              <a:buFont typeface="Wingdings" panose="05000000000000000000" pitchFamily="2" charset="2"/>
              <a:buChar char="v"/>
            </a:pPr>
            <a:r>
              <a:rPr lang="en-US" sz="1800" dirty="0">
                <a:latin typeface="Salesforce Sans"/>
              </a:rPr>
              <a:t>Using Amazon Connect access URL, one can log in to Amazon Connect instance using the Administrator credentials.</a:t>
            </a:r>
          </a:p>
          <a:p>
            <a:pPr marL="285750" indent="-285750">
              <a:buFont typeface="Wingdings" panose="05000000000000000000" pitchFamily="2" charset="2"/>
              <a:buChar char="v"/>
            </a:pPr>
            <a:r>
              <a:rPr lang="en-US" sz="1800" dirty="0">
                <a:latin typeface="Salesforce Sans"/>
              </a:rPr>
              <a:t>There is a queue created by default but we can add other queues by clicking </a:t>
            </a:r>
            <a:r>
              <a:rPr lang="en-US" sz="1800" b="1" dirty="0">
                <a:latin typeface="Salesforce Sans"/>
              </a:rPr>
              <a:t>Configure</a:t>
            </a:r>
            <a:r>
              <a:rPr lang="en-US" sz="1800" dirty="0">
                <a:latin typeface="Salesforce Sans"/>
              </a:rPr>
              <a:t>. </a:t>
            </a:r>
          </a:p>
          <a:p>
            <a:pPr marL="285750" indent="-285750">
              <a:buFont typeface="Wingdings" panose="05000000000000000000" pitchFamily="2" charset="2"/>
              <a:buChar char="v"/>
            </a:pPr>
            <a:r>
              <a:rPr lang="en-US" sz="1800" dirty="0">
                <a:latin typeface="Salesforce Sans"/>
              </a:rPr>
              <a:t>One can also change performance metrics and time ranges specific to one’s business requirements.</a:t>
            </a:r>
          </a:p>
          <a:p>
            <a:pPr marL="285750" indent="-285750">
              <a:buFont typeface="Wingdings" panose="05000000000000000000" pitchFamily="2" charset="2"/>
              <a:buChar char="v"/>
            </a:pPr>
            <a:r>
              <a:rPr lang="en-US" sz="1800" dirty="0">
                <a:latin typeface="Salesforce Sans"/>
              </a:rPr>
              <a:t>On the navigation bar to the left, there are three menus: </a:t>
            </a:r>
            <a:r>
              <a:rPr lang="en-US" sz="1800" b="1" dirty="0">
                <a:latin typeface="Salesforce Sans"/>
              </a:rPr>
              <a:t>Metrics and quality</a:t>
            </a:r>
            <a:r>
              <a:rPr lang="en-US" sz="1800" dirty="0">
                <a:latin typeface="Salesforce Sans"/>
              </a:rPr>
              <a:t>, </a:t>
            </a:r>
            <a:r>
              <a:rPr lang="en-US" sz="1800" b="1" dirty="0">
                <a:latin typeface="Salesforce Sans"/>
              </a:rPr>
              <a:t>Routing</a:t>
            </a:r>
            <a:r>
              <a:rPr lang="en-US" sz="1800" dirty="0">
                <a:latin typeface="Salesforce Sans"/>
              </a:rPr>
              <a:t>, and </a:t>
            </a:r>
            <a:r>
              <a:rPr lang="en-US" sz="1800" b="1" dirty="0">
                <a:latin typeface="Salesforce Sans"/>
              </a:rPr>
              <a:t>Users</a:t>
            </a:r>
            <a:r>
              <a:rPr lang="en-US" sz="1800" dirty="0">
                <a:latin typeface="Salesforce Sans"/>
              </a:rPr>
              <a:t>.</a:t>
            </a:r>
          </a:p>
          <a:p>
            <a:pPr marL="171450" indent="-171450">
              <a:buFont typeface="Wingdings" panose="05000000000000000000" pitchFamily="2" charset="2"/>
              <a:buChar char="Ø"/>
            </a:pPr>
            <a:r>
              <a:rPr lang="en-US" sz="1800" b="1" dirty="0">
                <a:latin typeface="Salesforce Sans"/>
              </a:rPr>
              <a:t>Metrics and quality</a:t>
            </a:r>
            <a:r>
              <a:rPr lang="en-US" sz="1800" dirty="0">
                <a:latin typeface="Salesforce Sans"/>
              </a:rPr>
              <a:t> provides real-time and historical metrics. We can also look up metrics for specific users. </a:t>
            </a:r>
          </a:p>
          <a:p>
            <a:pPr marL="171450" indent="-171450">
              <a:buFont typeface="Wingdings" panose="05000000000000000000" pitchFamily="2" charset="2"/>
              <a:buChar char="Ø"/>
            </a:pPr>
            <a:r>
              <a:rPr lang="en-US" sz="1800" b="1" dirty="0">
                <a:latin typeface="Salesforce Sans"/>
              </a:rPr>
              <a:t>Routing </a:t>
            </a:r>
            <a:r>
              <a:rPr lang="en-US" sz="1800" dirty="0">
                <a:latin typeface="Salesforce Sans"/>
              </a:rPr>
              <a:t>allows us to change how our contact center works, from call flow to queues. </a:t>
            </a:r>
          </a:p>
          <a:p>
            <a:pPr marL="171450" indent="-171450">
              <a:buFont typeface="Wingdings" panose="05000000000000000000" pitchFamily="2" charset="2"/>
              <a:buChar char="Ø"/>
            </a:pPr>
            <a:r>
              <a:rPr lang="en-US" sz="1800" b="1" dirty="0">
                <a:latin typeface="Salesforce Sans"/>
              </a:rPr>
              <a:t>Users </a:t>
            </a:r>
            <a:r>
              <a:rPr lang="en-US" sz="1800" dirty="0">
                <a:latin typeface="Salesforce Sans"/>
              </a:rPr>
              <a:t> gives us the ability to create profiles, users, security, and status.</a:t>
            </a:r>
          </a:p>
          <a:p>
            <a:pPr marL="171450" indent="-171450">
              <a:buFont typeface="Wingdings" panose="05000000000000000000" pitchFamily="2" charset="2"/>
              <a:buChar char="Ø"/>
            </a:pPr>
            <a:endParaRPr lang="en-US" dirty="0"/>
          </a:p>
          <a:p>
            <a:pPr marL="171450" indent="-171450">
              <a:buFont typeface="Arial" panose="020B0604020202020204" pitchFamily="34" charset="0"/>
              <a:buChar char="•"/>
            </a:pPr>
            <a:endParaRPr lang="en-US" b="1" noProof="0" dirty="0"/>
          </a:p>
        </p:txBody>
      </p:sp>
      <p:sp>
        <p:nvSpPr>
          <p:cNvPr id="3" name="Title 2"/>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Computer-Telephony Integration (CTI)</a:t>
            </a:r>
          </a:p>
        </p:txBody>
      </p:sp>
      <p:sp>
        <p:nvSpPr>
          <p:cNvPr id="2" name="AutoShape 2" descr="Create an Escalation Rule">
            <a:extLst>
              <a:ext uri="{FF2B5EF4-FFF2-40B4-BE49-F238E27FC236}">
                <a16:creationId xmlns:a16="http://schemas.microsoft.com/office/drawing/2014/main" id="{AF79EAA9-D236-461C-AA1F-5ED4856BB949}"/>
              </a:ext>
            </a:extLst>
          </p:cNvPr>
          <p:cNvSpPr>
            <a:spLocks noChangeAspect="1" noChangeArrowheads="1"/>
          </p:cNvSpPr>
          <p:nvPr/>
        </p:nvSpPr>
        <p:spPr bwMode="auto">
          <a:xfrm>
            <a:off x="5943600" y="3276600"/>
            <a:ext cx="331304" cy="3313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4" descr="Create an Escalation Rule">
            <a:extLst>
              <a:ext uri="{FF2B5EF4-FFF2-40B4-BE49-F238E27FC236}">
                <a16:creationId xmlns:a16="http://schemas.microsoft.com/office/drawing/2014/main" id="{D6C0DD9D-6558-4627-B0B9-D7E1CBC02D54}"/>
              </a:ext>
            </a:extLst>
          </p:cNvPr>
          <p:cNvSpPr>
            <a:spLocks noChangeAspect="1" noChangeArrowheads="1"/>
          </p:cNvSpPr>
          <p:nvPr/>
        </p:nvSpPr>
        <p:spPr bwMode="auto">
          <a:xfrm>
            <a:off x="5943600" y="3210067"/>
            <a:ext cx="337930" cy="3546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6" descr="Create an Escalation Rule">
            <a:extLst>
              <a:ext uri="{FF2B5EF4-FFF2-40B4-BE49-F238E27FC236}">
                <a16:creationId xmlns:a16="http://schemas.microsoft.com/office/drawing/2014/main" id="{A91FCF6B-2B15-4019-9779-F765D5F46418}"/>
              </a:ext>
            </a:extLst>
          </p:cNvPr>
          <p:cNvSpPr>
            <a:spLocks noChangeAspect="1" noChangeArrowheads="1"/>
          </p:cNvSpPr>
          <p:nvPr/>
        </p:nvSpPr>
        <p:spPr bwMode="auto">
          <a:xfrm>
            <a:off x="5638799" y="3124200"/>
            <a:ext cx="32811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8" descr="Create an Escalation Rule">
            <a:extLst>
              <a:ext uri="{FF2B5EF4-FFF2-40B4-BE49-F238E27FC236}">
                <a16:creationId xmlns:a16="http://schemas.microsoft.com/office/drawing/2014/main" id="{AA4E0734-150B-44F2-8689-058EB9C173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AutoShape 14" descr="Screenshot: Amazon Connect Dashboard">
            <a:extLst>
              <a:ext uri="{FF2B5EF4-FFF2-40B4-BE49-F238E27FC236}">
                <a16:creationId xmlns:a16="http://schemas.microsoft.com/office/drawing/2014/main" id="{343ED6CB-CD4B-47D1-881C-ED4190874E86}"/>
              </a:ext>
            </a:extLst>
          </p:cNvPr>
          <p:cNvSpPr>
            <a:spLocks noChangeAspect="1" noChangeArrowheads="1"/>
          </p:cNvSpPr>
          <p:nvPr/>
        </p:nvSpPr>
        <p:spPr bwMode="auto">
          <a:xfrm>
            <a:off x="579784" y="4174435"/>
            <a:ext cx="7292007" cy="1936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AutoShape 16" descr="Screenshot: Amazon Connect Dashboard">
            <a:extLst>
              <a:ext uri="{FF2B5EF4-FFF2-40B4-BE49-F238E27FC236}">
                <a16:creationId xmlns:a16="http://schemas.microsoft.com/office/drawing/2014/main" id="{72661804-75A0-4293-9ACD-9157238D52DE}"/>
              </a:ext>
            </a:extLst>
          </p:cNvPr>
          <p:cNvSpPr>
            <a:spLocks noChangeAspect="1" noChangeArrowheads="1"/>
          </p:cNvSpPr>
          <p:nvPr/>
        </p:nvSpPr>
        <p:spPr bwMode="auto">
          <a:xfrm>
            <a:off x="3468756" y="2252664"/>
            <a:ext cx="5903843" cy="29424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AutoShape 18" descr="Screenshot: Amazon Connect Dashboard">
            <a:extLst>
              <a:ext uri="{FF2B5EF4-FFF2-40B4-BE49-F238E27FC236}">
                <a16:creationId xmlns:a16="http://schemas.microsoft.com/office/drawing/2014/main" id="{AF30F0DE-8A36-4D33-9786-4A8CA55349B3}"/>
              </a:ext>
            </a:extLst>
          </p:cNvPr>
          <p:cNvSpPr>
            <a:spLocks noChangeAspect="1" noChangeArrowheads="1"/>
          </p:cNvSpPr>
          <p:nvPr/>
        </p:nvSpPr>
        <p:spPr bwMode="auto">
          <a:xfrm>
            <a:off x="3429000" y="1955041"/>
            <a:ext cx="5943600" cy="33632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AutoShape 20" descr="Screenshot: Amazon Connect Dashboard">
            <a:extLst>
              <a:ext uri="{FF2B5EF4-FFF2-40B4-BE49-F238E27FC236}">
                <a16:creationId xmlns:a16="http://schemas.microsoft.com/office/drawing/2014/main" id="{C8DA50DE-6189-4532-94C1-6C3DDA3F6569}"/>
              </a:ext>
            </a:extLst>
          </p:cNvPr>
          <p:cNvSpPr>
            <a:spLocks noChangeAspect="1" noChangeArrowheads="1"/>
          </p:cNvSpPr>
          <p:nvPr/>
        </p:nvSpPr>
        <p:spPr bwMode="auto">
          <a:xfrm>
            <a:off x="3402826" y="2206812"/>
            <a:ext cx="5969774" cy="31205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AutoShape 44" descr="Screenshot: Amazon Connect Dashboard">
            <a:extLst>
              <a:ext uri="{FF2B5EF4-FFF2-40B4-BE49-F238E27FC236}">
                <a16:creationId xmlns:a16="http://schemas.microsoft.com/office/drawing/2014/main" id="{E04AC33A-3CEB-4F4B-AE8F-B96C913B848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0" name="AutoShape 46" descr="Screenshot: Amazon Connect Dashboard">
            <a:extLst>
              <a:ext uri="{FF2B5EF4-FFF2-40B4-BE49-F238E27FC236}">
                <a16:creationId xmlns:a16="http://schemas.microsoft.com/office/drawing/2014/main" id="{CCECBC62-E0C0-474F-A0A8-0584B34C2201}"/>
              </a:ext>
            </a:extLst>
          </p:cNvPr>
          <p:cNvSpPr>
            <a:spLocks noChangeAspect="1" noChangeArrowheads="1"/>
          </p:cNvSpPr>
          <p:nvPr/>
        </p:nvSpPr>
        <p:spPr bwMode="auto">
          <a:xfrm>
            <a:off x="3276600" y="3041374"/>
            <a:ext cx="4055326" cy="202116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6384" name="Picture 16383">
            <a:extLst>
              <a:ext uri="{FF2B5EF4-FFF2-40B4-BE49-F238E27FC236}">
                <a16:creationId xmlns:a16="http://schemas.microsoft.com/office/drawing/2014/main" id="{31FC1FC3-40BD-4BEA-9F21-25896C03BF2B}"/>
              </a:ext>
            </a:extLst>
          </p:cNvPr>
          <p:cNvPicPr>
            <a:picLocks noChangeAspect="1"/>
          </p:cNvPicPr>
          <p:nvPr/>
        </p:nvPicPr>
        <p:blipFill>
          <a:blip r:embed="rId3"/>
          <a:stretch>
            <a:fillRect/>
          </a:stretch>
        </p:blipFill>
        <p:spPr>
          <a:xfrm>
            <a:off x="3551626" y="4874737"/>
            <a:ext cx="4055326" cy="1497777"/>
          </a:xfrm>
          <a:prstGeom prst="rect">
            <a:avLst/>
          </a:prstGeom>
        </p:spPr>
      </p:pic>
    </p:spTree>
    <p:extLst>
      <p:ext uri="{BB962C8B-B14F-4D97-AF65-F5344CB8AC3E}">
        <p14:creationId xmlns:p14="http://schemas.microsoft.com/office/powerpoint/2010/main" val="7960878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6"/>
          </p:nvPr>
        </p:nvSpPr>
        <p:spPr>
          <a:xfrm>
            <a:off x="469900" y="894522"/>
            <a:ext cx="10905768" cy="5411459"/>
          </a:xfrm>
        </p:spPr>
        <p:txBody>
          <a:bodyPr/>
          <a:lstStyle/>
          <a:p>
            <a:r>
              <a:rPr lang="en-US" sz="1800" b="1" noProof="0" dirty="0">
                <a:latin typeface="Salesforce Sans"/>
              </a:rPr>
              <a:t>Call Flow in Salesforce Service Cloud CRM</a:t>
            </a:r>
          </a:p>
          <a:p>
            <a:pPr marL="285750" indent="-285750">
              <a:buFont typeface="Wingdings" panose="05000000000000000000" pitchFamily="2" charset="2"/>
              <a:buChar char="v"/>
            </a:pPr>
            <a:r>
              <a:rPr lang="en-US" sz="1800" dirty="0">
                <a:latin typeface="Salesforce Sans"/>
              </a:rPr>
              <a:t>Amazon Connect provides the telephony services used by the call center profile in Salesforce Service Cloud. </a:t>
            </a:r>
          </a:p>
          <a:p>
            <a:pPr marL="285750" indent="-285750">
              <a:buFont typeface="Wingdings" panose="05000000000000000000" pitchFamily="2" charset="2"/>
              <a:buChar char="v"/>
            </a:pPr>
            <a:r>
              <a:rPr lang="en-US" sz="1800" dirty="0">
                <a:latin typeface="Salesforce Sans"/>
              </a:rPr>
              <a:t>These services allows to place outbound phone calls and receive phone calls directly in Salesforce.</a:t>
            </a:r>
          </a:p>
          <a:p>
            <a:pPr marL="285750" indent="-285750">
              <a:buFont typeface="Wingdings" panose="05000000000000000000" pitchFamily="2" charset="2"/>
              <a:buChar char="v"/>
            </a:pPr>
            <a:r>
              <a:rPr lang="en-US" sz="1800" dirty="0">
                <a:latin typeface="Salesforce Sans"/>
              </a:rPr>
              <a:t>By opening any Account via Service console, one can leverage the click-to-call capability when the icon or number is pressed.</a:t>
            </a:r>
          </a:p>
          <a:p>
            <a:pPr marL="171450" indent="-171450">
              <a:buFont typeface="Arial" panose="020B0604020202020204" pitchFamily="34" charset="0"/>
              <a:buChar char="•"/>
            </a:pPr>
            <a:endParaRPr lang="en-US" dirty="0"/>
          </a:p>
          <a:p>
            <a:pPr marL="171450" indent="-171450">
              <a:buFont typeface="Wingdings" panose="05000000000000000000" pitchFamily="2" charset="2"/>
              <a:buChar char="Ø"/>
            </a:pPr>
            <a:endParaRPr lang="en-US" dirty="0"/>
          </a:p>
          <a:p>
            <a:pPr marL="171450" indent="-171450">
              <a:buFont typeface="Arial" panose="020B0604020202020204" pitchFamily="34" charset="0"/>
              <a:buChar char="•"/>
            </a:pPr>
            <a:endParaRPr lang="en-US" b="1" noProof="0" dirty="0"/>
          </a:p>
        </p:txBody>
      </p:sp>
      <p:sp>
        <p:nvSpPr>
          <p:cNvPr id="3" name="Title 2"/>
          <p:cNvSpPr>
            <a:spLocks noGrp="1"/>
          </p:cNvSpPr>
          <p:nvPr>
            <p:ph type="title"/>
          </p:nvPr>
        </p:nvSpPr>
        <p:spPr/>
        <p:txBody>
          <a:bodyPr/>
          <a:lstStyle/>
          <a:p>
            <a:r>
              <a:rPr lang="en-US" sz="2400" b="1" dirty="0">
                <a:solidFill>
                  <a:schemeClr val="accent3">
                    <a:lumMod val="75000"/>
                  </a:schemeClr>
                </a:solidFill>
                <a:latin typeface="Salesforce Sans"/>
                <a:ea typeface="Open Sans" panose="020B0606030504020204" pitchFamily="34" charset="0"/>
                <a:cs typeface="Open Sans" panose="020B0606030504020204" pitchFamily="34" charset="0"/>
              </a:rPr>
              <a:t>Continued:</a:t>
            </a:r>
          </a:p>
        </p:txBody>
      </p:sp>
      <p:sp>
        <p:nvSpPr>
          <p:cNvPr id="2" name="AutoShape 2" descr="Create an Escalation Rule">
            <a:extLst>
              <a:ext uri="{FF2B5EF4-FFF2-40B4-BE49-F238E27FC236}">
                <a16:creationId xmlns:a16="http://schemas.microsoft.com/office/drawing/2014/main" id="{AF79EAA9-D236-461C-AA1F-5ED4856BB949}"/>
              </a:ext>
            </a:extLst>
          </p:cNvPr>
          <p:cNvSpPr>
            <a:spLocks noChangeAspect="1" noChangeArrowheads="1"/>
          </p:cNvSpPr>
          <p:nvPr/>
        </p:nvSpPr>
        <p:spPr bwMode="auto">
          <a:xfrm>
            <a:off x="5943600" y="3276600"/>
            <a:ext cx="331304" cy="33130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 name="AutoShape 4" descr="Create an Escalation Rule">
            <a:extLst>
              <a:ext uri="{FF2B5EF4-FFF2-40B4-BE49-F238E27FC236}">
                <a16:creationId xmlns:a16="http://schemas.microsoft.com/office/drawing/2014/main" id="{D6C0DD9D-6558-4627-B0B9-D7E1CBC02D54}"/>
              </a:ext>
            </a:extLst>
          </p:cNvPr>
          <p:cNvSpPr>
            <a:spLocks noChangeAspect="1" noChangeArrowheads="1"/>
          </p:cNvSpPr>
          <p:nvPr/>
        </p:nvSpPr>
        <p:spPr bwMode="auto">
          <a:xfrm>
            <a:off x="5943600" y="3210067"/>
            <a:ext cx="337930" cy="3546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AutoShape 6" descr="Create an Escalation Rule">
            <a:extLst>
              <a:ext uri="{FF2B5EF4-FFF2-40B4-BE49-F238E27FC236}">
                <a16:creationId xmlns:a16="http://schemas.microsoft.com/office/drawing/2014/main" id="{A91FCF6B-2B15-4019-9779-F765D5F46418}"/>
              </a:ext>
            </a:extLst>
          </p:cNvPr>
          <p:cNvSpPr>
            <a:spLocks noChangeAspect="1" noChangeArrowheads="1"/>
          </p:cNvSpPr>
          <p:nvPr/>
        </p:nvSpPr>
        <p:spPr bwMode="auto">
          <a:xfrm>
            <a:off x="5638799" y="3124200"/>
            <a:ext cx="32811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9" name="AutoShape 8" descr="Create an Escalation Rule">
            <a:extLst>
              <a:ext uri="{FF2B5EF4-FFF2-40B4-BE49-F238E27FC236}">
                <a16:creationId xmlns:a16="http://schemas.microsoft.com/office/drawing/2014/main" id="{AA4E0734-150B-44F2-8689-058EB9C1736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 name="AutoShape 2" descr="Screenshot: Amazon Connect Dashboard">
            <a:extLst>
              <a:ext uri="{FF2B5EF4-FFF2-40B4-BE49-F238E27FC236}">
                <a16:creationId xmlns:a16="http://schemas.microsoft.com/office/drawing/2014/main" id="{C0BA1D74-7F6A-4A54-B2F2-D9AF071E9710}"/>
              </a:ext>
            </a:extLst>
          </p:cNvPr>
          <p:cNvSpPr>
            <a:spLocks noChangeAspect="1" noChangeArrowheads="1"/>
          </p:cNvSpPr>
          <p:nvPr/>
        </p:nvSpPr>
        <p:spPr bwMode="auto">
          <a:xfrm>
            <a:off x="3120887" y="1947863"/>
            <a:ext cx="5946913" cy="29639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4" name="AutoShape 14" descr="Screenshot: Amazon Connect Dashboard">
            <a:extLst>
              <a:ext uri="{FF2B5EF4-FFF2-40B4-BE49-F238E27FC236}">
                <a16:creationId xmlns:a16="http://schemas.microsoft.com/office/drawing/2014/main" id="{343ED6CB-CD4B-47D1-881C-ED4190874E86}"/>
              </a:ext>
            </a:extLst>
          </p:cNvPr>
          <p:cNvSpPr>
            <a:spLocks noChangeAspect="1" noChangeArrowheads="1"/>
          </p:cNvSpPr>
          <p:nvPr/>
        </p:nvSpPr>
        <p:spPr bwMode="auto">
          <a:xfrm>
            <a:off x="579784" y="4174435"/>
            <a:ext cx="7292007" cy="1936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5" name="AutoShape 16" descr="Screenshot: Amazon Connect Dashboard">
            <a:extLst>
              <a:ext uri="{FF2B5EF4-FFF2-40B4-BE49-F238E27FC236}">
                <a16:creationId xmlns:a16="http://schemas.microsoft.com/office/drawing/2014/main" id="{72661804-75A0-4293-9ACD-9157238D52DE}"/>
              </a:ext>
            </a:extLst>
          </p:cNvPr>
          <p:cNvSpPr>
            <a:spLocks noChangeAspect="1" noChangeArrowheads="1"/>
          </p:cNvSpPr>
          <p:nvPr/>
        </p:nvSpPr>
        <p:spPr bwMode="auto">
          <a:xfrm>
            <a:off x="3468756" y="2252664"/>
            <a:ext cx="5903843" cy="294246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6" name="AutoShape 18" descr="Screenshot: Amazon Connect Dashboard">
            <a:extLst>
              <a:ext uri="{FF2B5EF4-FFF2-40B4-BE49-F238E27FC236}">
                <a16:creationId xmlns:a16="http://schemas.microsoft.com/office/drawing/2014/main" id="{AF30F0DE-8A36-4D33-9786-4A8CA55349B3}"/>
              </a:ext>
            </a:extLst>
          </p:cNvPr>
          <p:cNvSpPr>
            <a:spLocks noChangeAspect="1" noChangeArrowheads="1"/>
          </p:cNvSpPr>
          <p:nvPr/>
        </p:nvSpPr>
        <p:spPr bwMode="auto">
          <a:xfrm>
            <a:off x="3429000" y="1955041"/>
            <a:ext cx="5943600" cy="33632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7" name="AutoShape 20" descr="Screenshot: Amazon Connect Dashboard">
            <a:extLst>
              <a:ext uri="{FF2B5EF4-FFF2-40B4-BE49-F238E27FC236}">
                <a16:creationId xmlns:a16="http://schemas.microsoft.com/office/drawing/2014/main" id="{C8DA50DE-6189-4532-94C1-6C3DDA3F6569}"/>
              </a:ext>
            </a:extLst>
          </p:cNvPr>
          <p:cNvSpPr>
            <a:spLocks noChangeAspect="1" noChangeArrowheads="1"/>
          </p:cNvSpPr>
          <p:nvPr/>
        </p:nvSpPr>
        <p:spPr bwMode="auto">
          <a:xfrm>
            <a:off x="3402826" y="2206812"/>
            <a:ext cx="5969774" cy="312056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1" name="Picture 10">
            <a:extLst>
              <a:ext uri="{FF2B5EF4-FFF2-40B4-BE49-F238E27FC236}">
                <a16:creationId xmlns:a16="http://schemas.microsoft.com/office/drawing/2014/main" id="{48AB79AB-CAEA-4A09-9CBB-96E7AE63D488}"/>
              </a:ext>
            </a:extLst>
          </p:cNvPr>
          <p:cNvPicPr>
            <a:picLocks noChangeAspect="1"/>
          </p:cNvPicPr>
          <p:nvPr/>
        </p:nvPicPr>
        <p:blipFill>
          <a:blip r:embed="rId3"/>
          <a:stretch>
            <a:fillRect/>
          </a:stretch>
        </p:blipFill>
        <p:spPr>
          <a:xfrm>
            <a:off x="2749744" y="2942767"/>
            <a:ext cx="6873985" cy="3363214"/>
          </a:xfrm>
          <a:prstGeom prst="rect">
            <a:avLst/>
          </a:prstGeom>
        </p:spPr>
      </p:pic>
    </p:spTree>
    <p:extLst>
      <p:ext uri="{BB962C8B-B14F-4D97-AF65-F5344CB8AC3E}">
        <p14:creationId xmlns:p14="http://schemas.microsoft.com/office/powerpoint/2010/main" val="349806381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rPr>
              <a:t>Service Cloud Limitations</a:t>
            </a:r>
          </a:p>
        </p:txBody>
      </p:sp>
      <p:graphicFrame>
        <p:nvGraphicFramePr>
          <p:cNvPr id="7" name="Content Placeholder 6"/>
          <p:cNvGraphicFramePr>
            <a:graphicFrameLocks noGrp="1"/>
          </p:cNvGraphicFramePr>
          <p:nvPr>
            <p:ph idx="1"/>
            <p:extLst/>
          </p:nvPr>
        </p:nvGraphicFramePr>
        <p:xfrm>
          <a:off x="633529" y="1232743"/>
          <a:ext cx="11252200" cy="4851400"/>
        </p:xfrm>
        <a:graphic>
          <a:graphicData uri="http://schemas.openxmlformats.org/drawingml/2006/table">
            <a:tbl>
              <a:tblPr firstRow="1" bandRow="1">
                <a:tableStyleId>{F5AB1C69-6EDB-4FF4-983F-18BD219EF322}</a:tableStyleId>
              </a:tblPr>
              <a:tblGrid>
                <a:gridCol w="3033696">
                  <a:extLst>
                    <a:ext uri="{9D8B030D-6E8A-4147-A177-3AD203B41FA5}">
                      <a16:colId xmlns:a16="http://schemas.microsoft.com/office/drawing/2014/main" val="1814550467"/>
                    </a:ext>
                  </a:extLst>
                </a:gridCol>
                <a:gridCol w="8218504">
                  <a:extLst>
                    <a:ext uri="{9D8B030D-6E8A-4147-A177-3AD203B41FA5}">
                      <a16:colId xmlns:a16="http://schemas.microsoft.com/office/drawing/2014/main" val="2425321635"/>
                    </a:ext>
                  </a:extLst>
                </a:gridCol>
              </a:tblGrid>
              <a:tr h="370840">
                <a:tc>
                  <a:txBody>
                    <a:bodyPr/>
                    <a:lstStyle/>
                    <a:p>
                      <a:r>
                        <a:rPr lang="en-US" sz="1800" dirty="0">
                          <a:latin typeface="Salesforce Sans"/>
                        </a:rPr>
                        <a:t>Feature</a:t>
                      </a:r>
                    </a:p>
                  </a:txBody>
                  <a:tcPr/>
                </a:tc>
                <a:tc>
                  <a:txBody>
                    <a:bodyPr/>
                    <a:lstStyle/>
                    <a:p>
                      <a:r>
                        <a:rPr lang="en-US" sz="1800" dirty="0">
                          <a:latin typeface="Salesforce Sans"/>
                        </a:rPr>
                        <a:t>Limitations</a:t>
                      </a:r>
                    </a:p>
                  </a:txBody>
                  <a:tcPr/>
                </a:tc>
                <a:extLst>
                  <a:ext uri="{0D108BD9-81ED-4DB2-BD59-A6C34878D82A}">
                    <a16:rowId xmlns:a16="http://schemas.microsoft.com/office/drawing/2014/main" val="2767735388"/>
                  </a:ext>
                </a:extLst>
              </a:tr>
              <a:tr h="370840">
                <a:tc>
                  <a:txBody>
                    <a:bodyPr/>
                    <a:lstStyle/>
                    <a:p>
                      <a:r>
                        <a:rPr lang="en-US" sz="1800" dirty="0">
                          <a:latin typeface="Salesforce Sans"/>
                        </a:rPr>
                        <a:t>Email to Case</a:t>
                      </a:r>
                    </a:p>
                  </a:txBody>
                  <a:tcPr/>
                </a:tc>
                <a:tc>
                  <a:txBody>
                    <a:bodyPr/>
                    <a:lstStyle/>
                    <a:p>
                      <a:pPr marL="342900" indent="-342900">
                        <a:buFont typeface="Arial" panose="020B0604020202020204" pitchFamily="34" charset="0"/>
                        <a:buChar char="•"/>
                      </a:pPr>
                      <a:r>
                        <a:rPr lang="en-US" sz="1800" dirty="0">
                          <a:latin typeface="Salesforce Sans"/>
                        </a:rPr>
                        <a:t>The limit on the number of emails a day that an organization can convert into cases is 2,500 per day for Professional, Enterprise, Unlimited, and Developer Editions.</a:t>
                      </a:r>
                    </a:p>
                  </a:txBody>
                  <a:tcPr/>
                </a:tc>
                <a:extLst>
                  <a:ext uri="{0D108BD9-81ED-4DB2-BD59-A6C34878D82A}">
                    <a16:rowId xmlns:a16="http://schemas.microsoft.com/office/drawing/2014/main" val="2539069457"/>
                  </a:ext>
                </a:extLst>
              </a:tr>
              <a:tr h="370840">
                <a:tc>
                  <a:txBody>
                    <a:bodyPr/>
                    <a:lstStyle/>
                    <a:p>
                      <a:r>
                        <a:rPr lang="en-US" sz="1800" dirty="0">
                          <a:latin typeface="Salesforce Sans"/>
                        </a:rPr>
                        <a:t>Web To case </a:t>
                      </a:r>
                    </a:p>
                  </a:txBody>
                  <a:tcPr/>
                </a:tc>
                <a:tc>
                  <a:txBody>
                    <a:bodyPr/>
                    <a:lstStyle/>
                    <a:p>
                      <a:pPr marL="342900" indent="-342900">
                        <a:buFont typeface="Arial" panose="020B0604020202020204" pitchFamily="34" charset="0"/>
                        <a:buChar char="•"/>
                      </a:pPr>
                      <a:r>
                        <a:rPr lang="en-US" sz="1800" dirty="0">
                          <a:latin typeface="Salesforce Sans"/>
                        </a:rPr>
                        <a:t>5,000 cases in a 24–hour period.</a:t>
                      </a:r>
                    </a:p>
                    <a:p>
                      <a:pPr marL="342900" indent="-342900">
                        <a:buFont typeface="Arial" panose="020B0604020202020204" pitchFamily="34" charset="0"/>
                        <a:buChar char="•"/>
                      </a:pPr>
                      <a:r>
                        <a:rPr lang="en-US" sz="1800" dirty="0">
                          <a:latin typeface="Salesforce Sans"/>
                        </a:rPr>
                        <a:t>Rich text area (RTA) fields not supported on W-t-C forms. </a:t>
                      </a:r>
                    </a:p>
                  </a:txBody>
                  <a:tcPr/>
                </a:tc>
                <a:extLst>
                  <a:ext uri="{0D108BD9-81ED-4DB2-BD59-A6C34878D82A}">
                    <a16:rowId xmlns:a16="http://schemas.microsoft.com/office/drawing/2014/main" val="1473648021"/>
                  </a:ext>
                </a:extLst>
              </a:tr>
              <a:tr h="370840">
                <a:tc>
                  <a:txBody>
                    <a:bodyPr/>
                    <a:lstStyle/>
                    <a:p>
                      <a:r>
                        <a:rPr lang="en-US" sz="1800" dirty="0">
                          <a:latin typeface="Salesforce Sans"/>
                        </a:rPr>
                        <a:t>Live Agent Chat/Console </a:t>
                      </a:r>
                    </a:p>
                  </a:txBody>
                  <a:tcPr/>
                </a:tc>
                <a:tc>
                  <a:txBody>
                    <a:bodyPr/>
                    <a:lstStyle/>
                    <a:p>
                      <a:pPr marL="342900" indent="-342900">
                        <a:buFont typeface="Arial" panose="020B0604020202020204" pitchFamily="34" charset="0"/>
                        <a:buChar char="•"/>
                      </a:pPr>
                      <a:r>
                        <a:rPr lang="en-US" sz="1800" dirty="0">
                          <a:latin typeface="Salesforce Sans"/>
                        </a:rPr>
                        <a:t>No Chat Support </a:t>
                      </a:r>
                    </a:p>
                    <a:p>
                      <a:pPr marL="342900" indent="-342900">
                        <a:buFont typeface="Arial" panose="020B0604020202020204" pitchFamily="34" charset="0"/>
                        <a:buChar char="•"/>
                      </a:pPr>
                      <a:r>
                        <a:rPr lang="en-US" sz="1800" dirty="0">
                          <a:latin typeface="Salesforce Sans"/>
                        </a:rPr>
                        <a:t>No critical wait alert times</a:t>
                      </a:r>
                    </a:p>
                    <a:p>
                      <a:pPr marL="342900" indent="-342900">
                        <a:buFont typeface="Arial" panose="020B0604020202020204" pitchFamily="34" charset="0"/>
                        <a:buChar char="•"/>
                      </a:pPr>
                      <a:r>
                        <a:rPr lang="en-US" sz="1800" dirty="0">
                          <a:latin typeface="Salesforce Sans"/>
                        </a:rPr>
                        <a:t>Cannot transfer files</a:t>
                      </a:r>
                    </a:p>
                    <a:p>
                      <a:pPr marL="342900" indent="-342900">
                        <a:buFont typeface="Arial" panose="020B0604020202020204" pitchFamily="34" charset="0"/>
                        <a:buChar char="•"/>
                      </a:pPr>
                      <a:r>
                        <a:rPr lang="en-US" sz="1800" dirty="0">
                          <a:latin typeface="Salesforce Sans"/>
                        </a:rPr>
                        <a:t>No supervisor features</a:t>
                      </a:r>
                    </a:p>
                  </a:txBody>
                  <a:tcPr/>
                </a:tc>
                <a:extLst>
                  <a:ext uri="{0D108BD9-81ED-4DB2-BD59-A6C34878D82A}">
                    <a16:rowId xmlns:a16="http://schemas.microsoft.com/office/drawing/2014/main" val="1449560367"/>
                  </a:ext>
                </a:extLst>
              </a:tr>
              <a:tr h="370840">
                <a:tc>
                  <a:txBody>
                    <a:bodyPr/>
                    <a:lstStyle/>
                    <a:p>
                      <a:r>
                        <a:rPr lang="en-US" sz="1800" dirty="0">
                          <a:latin typeface="Salesforce Sans"/>
                        </a:rPr>
                        <a:t>Entitlements</a:t>
                      </a:r>
                    </a:p>
                  </a:txBody>
                  <a:tcPr/>
                </a:tc>
                <a:tc>
                  <a:txBody>
                    <a:bodyPr/>
                    <a:lstStyle/>
                    <a:p>
                      <a:pPr marL="342900" indent="-342900">
                        <a:buFont typeface="Arial" panose="020B0604020202020204" pitchFamily="34" charset="0"/>
                        <a:buChar char="•"/>
                      </a:pPr>
                      <a:r>
                        <a:rPr lang="en-US" sz="1800" dirty="0">
                          <a:latin typeface="Salesforce Sans"/>
                        </a:rPr>
                        <a:t>Milestones can’t be added to cases without using entitlement processes. Entitlement processes apply milestones to cases. </a:t>
                      </a:r>
                    </a:p>
                    <a:p>
                      <a:pPr marL="342900" indent="-342900">
                        <a:buFont typeface="Arial" panose="020B0604020202020204" pitchFamily="34" charset="0"/>
                        <a:buChar char="•"/>
                      </a:pPr>
                      <a:r>
                        <a:rPr lang="en-US" sz="1800" dirty="0">
                          <a:latin typeface="Salesforce Sans"/>
                        </a:rPr>
                        <a:t>An org can have up to 1,000 entitlement processes, with up to 10 milestones per process.</a:t>
                      </a:r>
                    </a:p>
                    <a:p>
                      <a:pPr marL="342900" indent="-342900">
                        <a:buFont typeface="Arial" panose="020B0604020202020204" pitchFamily="34" charset="0"/>
                        <a:buChar char="•"/>
                      </a:pPr>
                      <a:r>
                        <a:rPr lang="en-US" sz="1800" dirty="0">
                          <a:latin typeface="Salesforce Sans"/>
                        </a:rPr>
                        <a:t>Entitlement contacts don’t have page layouts, search layouts, buttons, links, or record types.</a:t>
                      </a:r>
                    </a:p>
                  </a:txBody>
                  <a:tcPr/>
                </a:tc>
                <a:extLst>
                  <a:ext uri="{0D108BD9-81ED-4DB2-BD59-A6C34878D82A}">
                    <a16:rowId xmlns:a16="http://schemas.microsoft.com/office/drawing/2014/main" val="2628770926"/>
                  </a:ext>
                </a:extLst>
              </a:tr>
            </a:tbl>
          </a:graphicData>
        </a:graphic>
      </p:graphicFrame>
      <p:sp>
        <p:nvSpPr>
          <p:cNvPr id="5" name="Footer Placeholder 4"/>
          <p:cNvSpPr>
            <a:spLocks noGrp="1"/>
          </p:cNvSpPr>
          <p:nvPr>
            <p:ph type="ftr" sz="quarter" idx="14"/>
          </p:nvPr>
        </p:nvSpPr>
        <p:spPr/>
        <p:txBody>
          <a:bodyPr/>
          <a:lstStyle/>
          <a:p>
            <a:endParaRPr lang="en-GB" dirty="0"/>
          </a:p>
        </p:txBody>
      </p:sp>
    </p:spTree>
    <p:extLst>
      <p:ext uri="{BB962C8B-B14F-4D97-AF65-F5344CB8AC3E}">
        <p14:creationId xmlns:p14="http://schemas.microsoft.com/office/powerpoint/2010/main" val="231705898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solidFill>
                  <a:schemeClr val="accent3">
                    <a:lumMod val="75000"/>
                  </a:schemeClr>
                </a:solidFill>
                <a:latin typeface="Salesforce Sans"/>
              </a:rPr>
              <a:t>Service Cloud Limitations: Continued</a:t>
            </a:r>
            <a:br>
              <a:rPr lang="en-US" sz="2400" dirty="0">
                <a:latin typeface="Salesforce Sans"/>
              </a:rPr>
            </a:br>
            <a:endParaRPr lang="en-US" sz="2400" dirty="0">
              <a:latin typeface="Salesforce Sans"/>
            </a:endParaRPr>
          </a:p>
        </p:txBody>
      </p:sp>
      <p:sp>
        <p:nvSpPr>
          <p:cNvPr id="3" name="Text Placeholder 2"/>
          <p:cNvSpPr>
            <a:spLocks noGrp="1"/>
          </p:cNvSpPr>
          <p:nvPr>
            <p:ph type="body" sz="quarter" idx="13"/>
          </p:nvPr>
        </p:nvSpPr>
        <p:spPr>
          <a:xfrm>
            <a:off x="469900" y="736688"/>
            <a:ext cx="11252200" cy="757255"/>
          </a:xfrm>
        </p:spPr>
        <p:txBody>
          <a:bodyPr/>
          <a:lstStyle/>
          <a:p>
            <a:endParaRPr lang="en-US" sz="1800" dirty="0">
              <a:latin typeface="Salesforce Sans"/>
            </a:endParaRPr>
          </a:p>
        </p:txBody>
      </p:sp>
      <p:graphicFrame>
        <p:nvGraphicFramePr>
          <p:cNvPr id="6" name="Content Placeholder 5"/>
          <p:cNvGraphicFramePr>
            <a:graphicFrameLocks noGrp="1"/>
          </p:cNvGraphicFramePr>
          <p:nvPr>
            <p:ph idx="1"/>
            <p:extLst/>
          </p:nvPr>
        </p:nvGraphicFramePr>
        <p:xfrm>
          <a:off x="469900" y="1435189"/>
          <a:ext cx="11252200" cy="4211320"/>
        </p:xfrm>
        <a:graphic>
          <a:graphicData uri="http://schemas.openxmlformats.org/drawingml/2006/table">
            <a:tbl>
              <a:tblPr firstRow="1" bandRow="1">
                <a:tableStyleId>{F5AB1C69-6EDB-4FF4-983F-18BD219EF322}</a:tableStyleId>
              </a:tblPr>
              <a:tblGrid>
                <a:gridCol w="3158824">
                  <a:extLst>
                    <a:ext uri="{9D8B030D-6E8A-4147-A177-3AD203B41FA5}">
                      <a16:colId xmlns:a16="http://schemas.microsoft.com/office/drawing/2014/main" val="459869563"/>
                    </a:ext>
                  </a:extLst>
                </a:gridCol>
                <a:gridCol w="8093376">
                  <a:extLst>
                    <a:ext uri="{9D8B030D-6E8A-4147-A177-3AD203B41FA5}">
                      <a16:colId xmlns:a16="http://schemas.microsoft.com/office/drawing/2014/main" val="326466548"/>
                    </a:ext>
                  </a:extLst>
                </a:gridCol>
              </a:tblGrid>
              <a:tr h="370840">
                <a:tc>
                  <a:txBody>
                    <a:bodyPr/>
                    <a:lstStyle/>
                    <a:p>
                      <a:r>
                        <a:rPr lang="en-US" sz="1800" dirty="0">
                          <a:latin typeface="Salesforce Sans"/>
                        </a:rPr>
                        <a:t>Feature</a:t>
                      </a:r>
                    </a:p>
                  </a:txBody>
                  <a:tcPr/>
                </a:tc>
                <a:tc>
                  <a:txBody>
                    <a:bodyPr/>
                    <a:lstStyle/>
                    <a:p>
                      <a:r>
                        <a:rPr lang="en-US" sz="1800" dirty="0">
                          <a:latin typeface="Salesforce Sans"/>
                        </a:rPr>
                        <a:t>Limitations</a:t>
                      </a:r>
                    </a:p>
                  </a:txBody>
                  <a:tcPr/>
                </a:tc>
                <a:extLst>
                  <a:ext uri="{0D108BD9-81ED-4DB2-BD59-A6C34878D82A}">
                    <a16:rowId xmlns:a16="http://schemas.microsoft.com/office/drawing/2014/main" val="3470486308"/>
                  </a:ext>
                </a:extLst>
              </a:tr>
              <a:tr h="370840">
                <a:tc>
                  <a:txBody>
                    <a:bodyPr/>
                    <a:lstStyle/>
                    <a:p>
                      <a:r>
                        <a:rPr lang="en-US" sz="1800" dirty="0">
                          <a:latin typeface="Salesforce Sans"/>
                        </a:rPr>
                        <a:t>Communities</a:t>
                      </a:r>
                    </a:p>
                  </a:txBody>
                  <a:tcPr/>
                </a:tc>
                <a:tc>
                  <a:txBody>
                    <a:bodyPr/>
                    <a:lstStyle/>
                    <a:p>
                      <a:pPr marL="342900" indent="-342900">
                        <a:buFont typeface="Arial" panose="020B0604020202020204" pitchFamily="34" charset="0"/>
                        <a:buChar char="•"/>
                      </a:pPr>
                      <a:r>
                        <a:rPr lang="en-US" sz="1800" dirty="0">
                          <a:latin typeface="Salesforce Sans"/>
                        </a:rPr>
                        <a:t>Max 50 communities.</a:t>
                      </a:r>
                    </a:p>
                    <a:p>
                      <a:pPr marL="342900" indent="-342900">
                        <a:buFont typeface="Arial" panose="020B0604020202020204" pitchFamily="34" charset="0"/>
                        <a:buChar char="•"/>
                      </a:pPr>
                      <a:r>
                        <a:rPr lang="en-US" sz="1800" dirty="0">
                          <a:latin typeface="Salesforce Sans"/>
                        </a:rPr>
                        <a:t>40 GB – production</a:t>
                      </a:r>
                    </a:p>
                    <a:p>
                      <a:pPr marL="342900" indent="-342900">
                        <a:buFont typeface="Arial" panose="020B0604020202020204" pitchFamily="34" charset="0"/>
                        <a:buChar char="•"/>
                      </a:pPr>
                      <a:r>
                        <a:rPr lang="en-US" sz="1800" dirty="0">
                          <a:latin typeface="Salesforce Sans"/>
                        </a:rPr>
                        <a:t>Partner 300 K</a:t>
                      </a:r>
                    </a:p>
                    <a:p>
                      <a:pPr marL="342900" indent="-342900">
                        <a:buFont typeface="Arial" panose="020B0604020202020204" pitchFamily="34" charset="0"/>
                        <a:buChar char="•"/>
                      </a:pPr>
                      <a:r>
                        <a:rPr lang="en-US" sz="1800" dirty="0">
                          <a:latin typeface="Salesforce Sans"/>
                        </a:rPr>
                        <a:t>Customer 10 Million</a:t>
                      </a:r>
                    </a:p>
                    <a:p>
                      <a:pPr marL="342900" indent="-342900">
                        <a:buFont typeface="Arial" panose="020B0604020202020204" pitchFamily="34" charset="0"/>
                        <a:buChar char="•"/>
                      </a:pPr>
                      <a:r>
                        <a:rPr lang="en-US" sz="1800" dirty="0">
                          <a:latin typeface="Salesforce Sans"/>
                        </a:rPr>
                        <a:t>Portal roles 5000</a:t>
                      </a:r>
                    </a:p>
                  </a:txBody>
                  <a:tcPr/>
                </a:tc>
                <a:extLst>
                  <a:ext uri="{0D108BD9-81ED-4DB2-BD59-A6C34878D82A}">
                    <a16:rowId xmlns:a16="http://schemas.microsoft.com/office/drawing/2014/main" val="2974088480"/>
                  </a:ext>
                </a:extLst>
              </a:tr>
              <a:tr h="370840">
                <a:tc>
                  <a:txBody>
                    <a:bodyPr/>
                    <a:lstStyle/>
                    <a:p>
                      <a:r>
                        <a:rPr lang="en-US" sz="1800" dirty="0">
                          <a:latin typeface="Salesforce Sans"/>
                        </a:rPr>
                        <a:t>Social Customer Service</a:t>
                      </a:r>
                    </a:p>
                  </a:txBody>
                  <a:tcPr/>
                </a:tc>
                <a:tc>
                  <a:txBody>
                    <a:bodyPr/>
                    <a:lstStyle/>
                    <a:p>
                      <a:pPr marL="342900" indent="-342900">
                        <a:buFont typeface="Arial" panose="020B0604020202020204" pitchFamily="34" charset="0"/>
                        <a:buChar char="•"/>
                      </a:pPr>
                      <a:r>
                        <a:rPr lang="en-US" sz="1800" dirty="0">
                          <a:latin typeface="Salesforce Sans"/>
                        </a:rPr>
                        <a:t>Maximum number of active managed social accounts: 500 Accounts </a:t>
                      </a:r>
                    </a:p>
                    <a:p>
                      <a:pPr marL="342900" indent="-342900">
                        <a:buFont typeface="Arial" panose="020B0604020202020204" pitchFamily="34" charset="0"/>
                        <a:buChar char="•"/>
                      </a:pPr>
                      <a:r>
                        <a:rPr lang="en-US" sz="1800" dirty="0">
                          <a:latin typeface="Salesforce Sans"/>
                        </a:rPr>
                        <a:t>Maximum number of post tags: 200 </a:t>
                      </a:r>
                    </a:p>
                  </a:txBody>
                  <a:tcPr/>
                </a:tc>
                <a:extLst>
                  <a:ext uri="{0D108BD9-81ED-4DB2-BD59-A6C34878D82A}">
                    <a16:rowId xmlns:a16="http://schemas.microsoft.com/office/drawing/2014/main" val="1494576767"/>
                  </a:ext>
                </a:extLst>
              </a:tr>
              <a:tr h="370840">
                <a:tc>
                  <a:txBody>
                    <a:bodyPr/>
                    <a:lstStyle/>
                    <a:p>
                      <a:r>
                        <a:rPr lang="en-US" sz="1800" dirty="0">
                          <a:latin typeface="Salesforce Sans"/>
                        </a:rPr>
                        <a:t>SOS</a:t>
                      </a:r>
                    </a:p>
                  </a:txBody>
                  <a:tcPr/>
                </a:tc>
                <a:tc>
                  <a:txBody>
                    <a:bodyPr/>
                    <a:lstStyle/>
                    <a:p>
                      <a:pPr marL="342900" indent="-342900">
                        <a:buFont typeface="Arial" panose="020B0604020202020204" pitchFamily="34" charset="0"/>
                        <a:buChar char="•"/>
                      </a:pPr>
                      <a:r>
                        <a:rPr lang="en-US" sz="1800" dirty="0">
                          <a:latin typeface="Salesforce Sans"/>
                        </a:rPr>
                        <a:t>Windows or BlackBerry mobile OS not supported</a:t>
                      </a:r>
                    </a:p>
                    <a:p>
                      <a:pPr marL="342900" indent="-342900">
                        <a:buFont typeface="Arial" panose="020B0604020202020204" pitchFamily="34" charset="0"/>
                        <a:buChar char="•"/>
                      </a:pPr>
                      <a:r>
                        <a:rPr lang="en-US" sz="1800" dirty="0">
                          <a:latin typeface="Salesforce Sans"/>
                        </a:rPr>
                        <a:t>Does not support Safari or IE</a:t>
                      </a:r>
                    </a:p>
                    <a:p>
                      <a:pPr marL="342900" indent="-342900">
                        <a:buFont typeface="Arial" panose="020B0604020202020204" pitchFamily="34" charset="0"/>
                        <a:buChar char="•"/>
                      </a:pPr>
                      <a:r>
                        <a:rPr lang="en-US" sz="1800" dirty="0">
                          <a:latin typeface="Salesforce Sans"/>
                        </a:rPr>
                        <a:t>Requires greater than 3G Networks</a:t>
                      </a:r>
                    </a:p>
                    <a:p>
                      <a:pPr marL="342900" indent="-342900">
                        <a:buFont typeface="Arial" panose="020B0604020202020204" pitchFamily="34" charset="0"/>
                        <a:buChar char="•"/>
                      </a:pPr>
                      <a:r>
                        <a:rPr lang="en-US" sz="1800" dirty="0">
                          <a:latin typeface="Salesforce Sans"/>
                        </a:rPr>
                        <a:t>Agent initiated SOS sessions</a:t>
                      </a:r>
                    </a:p>
                    <a:p>
                      <a:pPr marL="342900" indent="-342900">
                        <a:buFont typeface="Arial" panose="020B0604020202020204" pitchFamily="34" charset="0"/>
                        <a:buChar char="•"/>
                      </a:pPr>
                      <a:r>
                        <a:rPr lang="en-US" sz="1800" dirty="0">
                          <a:latin typeface="Salesforce Sans"/>
                        </a:rPr>
                        <a:t>SF1 not supported</a:t>
                      </a:r>
                    </a:p>
                    <a:p>
                      <a:endParaRPr lang="en-US" sz="1800" dirty="0">
                        <a:latin typeface="Salesforce Sans"/>
                      </a:endParaRPr>
                    </a:p>
                  </a:txBody>
                  <a:tcPr/>
                </a:tc>
                <a:extLst>
                  <a:ext uri="{0D108BD9-81ED-4DB2-BD59-A6C34878D82A}">
                    <a16:rowId xmlns:a16="http://schemas.microsoft.com/office/drawing/2014/main" val="3450172201"/>
                  </a:ext>
                </a:extLst>
              </a:tr>
            </a:tbl>
          </a:graphicData>
        </a:graphic>
      </p:graphicFrame>
    </p:spTree>
    <p:extLst>
      <p:ext uri="{BB962C8B-B14F-4D97-AF65-F5344CB8AC3E}">
        <p14:creationId xmlns:p14="http://schemas.microsoft.com/office/powerpoint/2010/main" val="40835867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loitteW">
            <a:extLst>
              <a:ext uri="{FF2B5EF4-FFF2-40B4-BE49-F238E27FC236}">
                <a16:creationId xmlns:a16="http://schemas.microsoft.com/office/drawing/2014/main" id="{219EF9D0-C302-4B98-98C6-51CCFFB3C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284" y="6264533"/>
            <a:ext cx="1868127" cy="446726"/>
          </a:xfrm>
          <a:prstGeom prst="rect">
            <a:avLst/>
          </a:prstGeom>
        </p:spPr>
      </p:pic>
      <p:sp>
        <p:nvSpPr>
          <p:cNvPr id="2" name="TextBox 1">
            <a:extLst>
              <a:ext uri="{FF2B5EF4-FFF2-40B4-BE49-F238E27FC236}">
                <a16:creationId xmlns:a16="http://schemas.microsoft.com/office/drawing/2014/main" id="{4023FDB2-BBF8-42D0-9B66-89473CD53BF4}"/>
              </a:ext>
            </a:extLst>
          </p:cNvPr>
          <p:cNvSpPr txBox="1"/>
          <p:nvPr/>
        </p:nvSpPr>
        <p:spPr>
          <a:xfrm>
            <a:off x="8620497" y="6550583"/>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sp>
        <p:nvSpPr>
          <p:cNvPr id="3" name="TextBox 2">
            <a:extLst>
              <a:ext uri="{FF2B5EF4-FFF2-40B4-BE49-F238E27FC236}">
                <a16:creationId xmlns:a16="http://schemas.microsoft.com/office/drawing/2014/main" id="{ACB8912C-CDA1-4A22-BDBC-D2A99F84E12A}"/>
              </a:ext>
            </a:extLst>
          </p:cNvPr>
          <p:cNvSpPr txBox="1"/>
          <p:nvPr/>
        </p:nvSpPr>
        <p:spPr>
          <a:xfrm>
            <a:off x="769880" y="579029"/>
            <a:ext cx="10486486" cy="3139321"/>
          </a:xfrm>
          <a:prstGeom prst="rect">
            <a:avLst/>
          </a:prstGeom>
          <a:noFill/>
        </p:spPr>
        <p:txBody>
          <a:bodyPr wrap="square" rtlCol="0">
            <a:spAutoFit/>
          </a:bodyPr>
          <a:lstStyle/>
          <a:p>
            <a:pPr algn="just"/>
            <a:r>
              <a:rPr lang="en-US" sz="3600" b="1" dirty="0">
                <a:solidFill>
                  <a:schemeClr val="accent1"/>
                </a:solidFill>
                <a:latin typeface="Times New Roman" panose="02020603050405020304" pitchFamily="18" charset="0"/>
                <a:cs typeface="Times New Roman" panose="02020603050405020304" pitchFamily="18" charset="0"/>
              </a:rPr>
              <a:t>Sales Cloud Overview</a:t>
            </a:r>
          </a:p>
          <a:p>
            <a:pPr algn="just"/>
            <a:endParaRPr lang="en-US" b="1"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Salesforce Sales Cloud is a customer relationship management (CRM) platform designed to support sales, marketing and customer support in both B2B and B2C contexts. It is focused on enhancing the effectiveness of the sales team of an organization. </a:t>
            </a: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latin typeface="Times New Roman" panose="02020603050405020304" pitchFamily="18" charset="0"/>
              <a:cs typeface="Times New Roman" panose="02020603050405020304" pitchFamily="18" charset="0"/>
            </a:endParaRPr>
          </a:p>
          <a:p>
            <a:pPr algn="just"/>
            <a:endParaRPr lang="en-US" dirty="0"/>
          </a:p>
        </p:txBody>
      </p:sp>
      <p:grpSp>
        <p:nvGrpSpPr>
          <p:cNvPr id="7" name="Group 6">
            <a:extLst>
              <a:ext uri="{FF2B5EF4-FFF2-40B4-BE49-F238E27FC236}">
                <a16:creationId xmlns:a16="http://schemas.microsoft.com/office/drawing/2014/main" id="{206DA611-8BC8-4DEF-9B7C-C181CA7CF708}"/>
              </a:ext>
            </a:extLst>
          </p:cNvPr>
          <p:cNvGrpSpPr/>
          <p:nvPr/>
        </p:nvGrpSpPr>
        <p:grpSpPr>
          <a:xfrm>
            <a:off x="2187883" y="2540000"/>
            <a:ext cx="7650480" cy="3539215"/>
            <a:chOff x="-381000" y="1377950"/>
            <a:chExt cx="9926638" cy="4697413"/>
          </a:xfrm>
        </p:grpSpPr>
        <p:pic>
          <p:nvPicPr>
            <p:cNvPr id="8" name="Picture 1">
              <a:extLst>
                <a:ext uri="{FF2B5EF4-FFF2-40B4-BE49-F238E27FC236}">
                  <a16:creationId xmlns:a16="http://schemas.microsoft.com/office/drawing/2014/main" id="{289B044C-DE43-43CE-AB68-DC0AEA3270C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377950"/>
              <a:ext cx="9926638" cy="469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9" name="Picture 8">
              <a:extLst>
                <a:ext uri="{FF2B5EF4-FFF2-40B4-BE49-F238E27FC236}">
                  <a16:creationId xmlns:a16="http://schemas.microsoft.com/office/drawing/2014/main" id="{9868C4E6-58B9-4AEF-9845-95E5F23714C0}"/>
                </a:ext>
              </a:extLst>
            </p:cNvPr>
            <p:cNvPicPr>
              <a:picLocks noChangeAspect="1" noChangeArrowheads="1"/>
            </p:cNvPicPr>
            <p:nvPr/>
          </p:nvPicPr>
          <p:blipFill>
            <a:blip r:embed="rId4">
              <a:duotone>
                <a:schemeClr val="bg2">
                  <a:shade val="45000"/>
                  <a:satMod val="135000"/>
                </a:schemeClr>
                <a:prstClr val="white"/>
              </a:duotone>
              <a:extLst>
                <a:ext uri="{28A0092B-C50C-407E-A947-70E740481C1C}">
                  <a14:useLocalDpi xmlns:a14="http://schemas.microsoft.com/office/drawing/2010/main" val="0"/>
                </a:ext>
              </a:extLst>
            </a:blip>
            <a:srcRect l="20021" t="15103" r="19911" b="19208"/>
            <a:stretch>
              <a:fillRect/>
            </a:stretch>
          </p:blipFill>
          <p:spPr bwMode="auto">
            <a:xfrm>
              <a:off x="7065645" y="3157855"/>
              <a:ext cx="1087994" cy="118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0" name="Picture 9">
              <a:extLst>
                <a:ext uri="{FF2B5EF4-FFF2-40B4-BE49-F238E27FC236}">
                  <a16:creationId xmlns:a16="http://schemas.microsoft.com/office/drawing/2014/main" id="{AD787EED-9875-48DC-BD59-A3AC95FF22B7}"/>
                </a:ext>
              </a:extLst>
            </p:cNvPr>
            <p:cNvPicPr>
              <a:picLocks noChangeAspect="1" noChangeArrowheads="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rcRect l="20267" t="18367" r="16548" b="16908"/>
            <a:stretch>
              <a:fillRect/>
            </a:stretch>
          </p:blipFill>
          <p:spPr bwMode="auto">
            <a:xfrm>
              <a:off x="2773680" y="3780790"/>
              <a:ext cx="1211580" cy="1268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1" name="Picture 10">
              <a:extLst>
                <a:ext uri="{FF2B5EF4-FFF2-40B4-BE49-F238E27FC236}">
                  <a16:creationId xmlns:a16="http://schemas.microsoft.com/office/drawing/2014/main" id="{7F4DBFDC-8A8D-42C0-918D-91431A2CCB18}"/>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l="21211" t="18384" r="18181" b="17865"/>
            <a:stretch>
              <a:fillRect/>
            </a:stretch>
          </p:blipFill>
          <p:spPr bwMode="auto">
            <a:xfrm>
              <a:off x="5105400" y="3820795"/>
              <a:ext cx="1143000"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11">
              <a:extLst>
                <a:ext uri="{FF2B5EF4-FFF2-40B4-BE49-F238E27FC236}">
                  <a16:creationId xmlns:a16="http://schemas.microsoft.com/office/drawing/2014/main" id="{CF3E2EB1-B1D2-458C-950B-C35D2D6181A7}"/>
                </a:ext>
              </a:extLst>
            </p:cNvPr>
            <p:cNvPicPr>
              <a:picLocks noChangeAspect="1" noChangeArrowheads="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rcRect l="19101" t="18063" r="17664" b="20645"/>
            <a:stretch>
              <a:fillRect/>
            </a:stretch>
          </p:blipFill>
          <p:spPr bwMode="auto">
            <a:xfrm>
              <a:off x="5894070" y="2514600"/>
              <a:ext cx="1097280" cy="108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3" name="Picture 7">
              <a:extLst>
                <a:ext uri="{FF2B5EF4-FFF2-40B4-BE49-F238E27FC236}">
                  <a16:creationId xmlns:a16="http://schemas.microsoft.com/office/drawing/2014/main" id="{2DEC8B1A-C4F2-4C2E-A9F4-021AB8DA6CC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20415" t="15714" r="19325" b="22995"/>
            <a:stretch>
              <a:fillRect/>
            </a:stretch>
          </p:blipFill>
          <p:spPr bwMode="auto">
            <a:xfrm>
              <a:off x="1032640" y="3311793"/>
              <a:ext cx="1046162" cy="1085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4" name="Picture 13">
              <a:extLst>
                <a:ext uri="{FF2B5EF4-FFF2-40B4-BE49-F238E27FC236}">
                  <a16:creationId xmlns:a16="http://schemas.microsoft.com/office/drawing/2014/main" id="{863A39A3-662E-4D12-83E9-0A3A329F5985}"/>
                </a:ext>
              </a:extLst>
            </p:cNvPr>
            <p:cNvPicPr>
              <a:picLocks noChangeAspect="1" noChangeArrowheads="1"/>
            </p:cNvPicPr>
            <p:nvPr/>
          </p:nvPicPr>
          <p:blipFill>
            <a:blip r:embed="rId9">
              <a:duotone>
                <a:schemeClr val="bg2">
                  <a:shade val="45000"/>
                  <a:satMod val="135000"/>
                </a:schemeClr>
                <a:prstClr val="white"/>
              </a:duotone>
              <a:extLst>
                <a:ext uri="{28A0092B-C50C-407E-A947-70E740481C1C}">
                  <a14:useLocalDpi xmlns:a14="http://schemas.microsoft.com/office/drawing/2010/main" val="0"/>
                </a:ext>
              </a:extLst>
            </a:blip>
            <a:srcRect l="19435" t="15311" r="20689" b="20992"/>
            <a:stretch>
              <a:fillRect/>
            </a:stretch>
          </p:blipFill>
          <p:spPr bwMode="auto">
            <a:xfrm>
              <a:off x="2262235" y="2702038"/>
              <a:ext cx="1091565" cy="118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5" name="Group 12">
              <a:extLst>
                <a:ext uri="{FF2B5EF4-FFF2-40B4-BE49-F238E27FC236}">
                  <a16:creationId xmlns:a16="http://schemas.microsoft.com/office/drawing/2014/main" id="{F460AC0B-EBC8-4C1C-AE3A-08F17297A0DC}"/>
                </a:ext>
              </a:extLst>
            </p:cNvPr>
            <p:cNvGrpSpPr>
              <a:grpSpLocks/>
            </p:cNvGrpSpPr>
            <p:nvPr/>
          </p:nvGrpSpPr>
          <p:grpSpPr bwMode="auto">
            <a:xfrm>
              <a:off x="3939350" y="2163452"/>
              <a:ext cx="1372483" cy="1665267"/>
              <a:chOff x="-70" y="496"/>
              <a:chExt cx="1920" cy="2329"/>
            </a:xfrm>
          </p:grpSpPr>
          <p:pic>
            <p:nvPicPr>
              <p:cNvPr id="17" name="Picture 10">
                <a:extLst>
                  <a:ext uri="{FF2B5EF4-FFF2-40B4-BE49-F238E27FC236}">
                    <a16:creationId xmlns:a16="http://schemas.microsoft.com/office/drawing/2014/main" id="{4252A388-7E89-483C-92EC-144FCDD126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l="10310" t="1930" r="27820"/>
              <a:stretch>
                <a:fillRect/>
              </a:stretch>
            </p:blipFill>
            <p:spPr bwMode="auto">
              <a:xfrm>
                <a:off x="446" y="496"/>
                <a:ext cx="886" cy="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 name="Rectangle 11">
                <a:extLst>
                  <a:ext uri="{FF2B5EF4-FFF2-40B4-BE49-F238E27FC236}">
                    <a16:creationId xmlns:a16="http://schemas.microsoft.com/office/drawing/2014/main" id="{4ABE17B5-4701-4680-8793-B2085660CC80}"/>
                  </a:ext>
                </a:extLst>
              </p:cNvPr>
              <p:cNvSpPr>
                <a:spLocks/>
              </p:cNvSpPr>
              <p:nvPr/>
            </p:nvSpPr>
            <p:spPr bwMode="auto">
              <a:xfrm>
                <a:off x="-70" y="2387"/>
                <a:ext cx="192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spAutoFit/>
              </a:bodyPr>
              <a:lstStyle/>
              <a:p>
                <a:r>
                  <a:rPr lang="en-US" sz="1600" b="1" dirty="0">
                    <a:solidFill>
                      <a:schemeClr val="bg1">
                        <a:lumMod val="50000"/>
                      </a:schemeClr>
                    </a:solidFill>
                  </a:rPr>
                  <a:t>Your Customer</a:t>
                </a:r>
              </a:p>
            </p:txBody>
          </p:sp>
        </p:grpSp>
        <p:pic>
          <p:nvPicPr>
            <p:cNvPr id="16" name="Picture 14" descr="sfdc_sales_rgb.png">
              <a:extLst>
                <a:ext uri="{FF2B5EF4-FFF2-40B4-BE49-F238E27FC236}">
                  <a16:creationId xmlns:a16="http://schemas.microsoft.com/office/drawing/2014/main" id="{CFF86E70-D0BD-4B69-AC7F-43B3ABD0FEFB}"/>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3250" y="1723400"/>
              <a:ext cx="2931350" cy="63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Slide Number Placeholder 5">
            <a:extLst>
              <a:ext uri="{FF2B5EF4-FFF2-40B4-BE49-F238E27FC236}">
                <a16:creationId xmlns:a16="http://schemas.microsoft.com/office/drawing/2014/main" id="{EE35FB2E-B2FD-4C4F-B08C-4779F020BAFB}"/>
              </a:ext>
            </a:extLst>
          </p:cNvPr>
          <p:cNvSpPr>
            <a:spLocks noGrp="1"/>
          </p:cNvSpPr>
          <p:nvPr>
            <p:ph type="sldNum" sz="quarter" idx="12"/>
          </p:nvPr>
        </p:nvSpPr>
        <p:spPr>
          <a:xfrm>
            <a:off x="5145185" y="6550583"/>
            <a:ext cx="940099" cy="321352"/>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446439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4DBA4A-1088-497A-8F6E-22D8FAB09F8F}"/>
              </a:ext>
            </a:extLst>
          </p:cNvPr>
          <p:cNvSpPr>
            <a:spLocks noGrp="1"/>
          </p:cNvSpPr>
          <p:nvPr>
            <p:ph type="body" sz="quarter" idx="10"/>
          </p:nvPr>
        </p:nvSpPr>
        <p:spPr>
          <a:xfrm>
            <a:off x="3588026" y="2971800"/>
            <a:ext cx="5922062" cy="3327400"/>
          </a:xfrm>
        </p:spPr>
        <p:txBody>
          <a:bodyPr/>
          <a:lstStyle/>
          <a:p>
            <a:pPr algn="ctr"/>
            <a:r>
              <a:rPr lang="en-US" dirty="0">
                <a:latin typeface="Salesforce Sans"/>
              </a:rPr>
              <a:t>Any Open Questions??</a:t>
            </a:r>
          </a:p>
        </p:txBody>
      </p:sp>
      <p:sp>
        <p:nvSpPr>
          <p:cNvPr id="3" name="Footer Placeholder 2">
            <a:extLst>
              <a:ext uri="{FF2B5EF4-FFF2-40B4-BE49-F238E27FC236}">
                <a16:creationId xmlns:a16="http://schemas.microsoft.com/office/drawing/2014/main" id="{1A8A6614-709B-4262-A59A-8621D77CDB1F}"/>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518150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6"/>
          </p:nvPr>
        </p:nvSpPr>
        <p:spPr/>
        <p:txBody>
          <a:bodyPr/>
          <a:lstStyle/>
          <a:p>
            <a:endParaRPr lang="en-GB" dirty="0"/>
          </a:p>
        </p:txBody>
      </p:sp>
      <p:pic>
        <p:nvPicPr>
          <p:cNvPr id="3" name="Picture 2"/>
          <p:cNvPicPr>
            <a:picLocks noChangeAspect="1"/>
          </p:cNvPicPr>
          <p:nvPr/>
        </p:nvPicPr>
        <p:blipFill>
          <a:blip r:embed="rId4"/>
          <a:stretch>
            <a:fillRect/>
          </a:stretch>
        </p:blipFill>
        <p:spPr>
          <a:xfrm>
            <a:off x="2387064" y="600376"/>
            <a:ext cx="6615163" cy="3409878"/>
          </a:xfrm>
          <a:prstGeom prst="rect">
            <a:avLst/>
          </a:prstGeom>
        </p:spPr>
      </p:pic>
    </p:spTree>
    <p:custDataLst>
      <p:tags r:id="rId1"/>
    </p:custDataLst>
    <p:extLst>
      <p:ext uri="{BB962C8B-B14F-4D97-AF65-F5344CB8AC3E}">
        <p14:creationId xmlns:p14="http://schemas.microsoft.com/office/powerpoint/2010/main" val="31099894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loitteW">
            <a:extLst>
              <a:ext uri="{FF2B5EF4-FFF2-40B4-BE49-F238E27FC236}">
                <a16:creationId xmlns:a16="http://schemas.microsoft.com/office/drawing/2014/main" id="{219EF9D0-C302-4B98-98C6-51CCFFB3C4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58" y="6275482"/>
            <a:ext cx="1868127" cy="446726"/>
          </a:xfrm>
          <a:prstGeom prst="rect">
            <a:avLst/>
          </a:prstGeom>
        </p:spPr>
      </p:pic>
      <p:sp>
        <p:nvSpPr>
          <p:cNvPr id="3" name="TextBox 2">
            <a:extLst>
              <a:ext uri="{FF2B5EF4-FFF2-40B4-BE49-F238E27FC236}">
                <a16:creationId xmlns:a16="http://schemas.microsoft.com/office/drawing/2014/main" id="{5ED4BEA1-A581-435A-9C1C-C2AE897A9BD7}"/>
              </a:ext>
            </a:extLst>
          </p:cNvPr>
          <p:cNvSpPr txBox="1"/>
          <p:nvPr/>
        </p:nvSpPr>
        <p:spPr>
          <a:xfrm>
            <a:off x="773043" y="533938"/>
            <a:ext cx="5830958" cy="4247317"/>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When to use Sales Cloud?</a:t>
            </a:r>
          </a:p>
          <a:p>
            <a:endParaRPr lang="en-US" sz="3600" b="1" dirty="0">
              <a:solidFill>
                <a:schemeClr val="accent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ea typeface="Verdana" panose="020B0604030504040204" pitchFamily="34" charset="0"/>
                <a:cs typeface="Times New Roman" panose="02020603050405020304" pitchFamily="18" charset="0"/>
              </a:rPr>
              <a:t>   When customer information is all over the place</a:t>
            </a:r>
          </a:p>
          <a:p>
            <a:pPr marL="285750" lvl="0" indent="-285750">
              <a:buFont typeface="Wingdings" panose="05000000000000000000" pitchFamily="2" charset="2"/>
              <a:buChar char="v"/>
            </a:pPr>
            <a:endParaRPr lang="en-US" dirty="0">
              <a:latin typeface="Times New Roman" panose="02020603050405020304" pitchFamily="18" charset="0"/>
              <a:ea typeface="Verdana" panose="020B0604030504040204" pitchFamily="34"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ea typeface="Verdana" panose="020B0604030504040204" pitchFamily="34" charset="0"/>
                <a:cs typeface="Times New Roman" panose="02020603050405020304" pitchFamily="18" charset="0"/>
              </a:rPr>
              <a:t>   When we are losing critical information</a:t>
            </a:r>
          </a:p>
          <a:p>
            <a:pPr marL="285750" lvl="0" indent="-285750">
              <a:buFont typeface="Wingdings" panose="05000000000000000000" pitchFamily="2" charset="2"/>
              <a:buChar char="v"/>
            </a:pPr>
            <a:endParaRPr lang="en-US" dirty="0">
              <a:latin typeface="Times New Roman" panose="02020603050405020304" pitchFamily="18" charset="0"/>
              <a:ea typeface="Verdana" panose="020B0604030504040204" pitchFamily="34"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ea typeface="Verdana" panose="020B0604030504040204" pitchFamily="34" charset="0"/>
                <a:cs typeface="Times New Roman" panose="02020603050405020304" pitchFamily="18" charset="0"/>
              </a:rPr>
              <a:t>   When we don't have a plan to scale fast</a:t>
            </a:r>
          </a:p>
          <a:p>
            <a:pPr marL="285750" lvl="0" indent="-285750">
              <a:buFont typeface="Wingdings" panose="05000000000000000000" pitchFamily="2" charset="2"/>
              <a:buChar char="v"/>
            </a:pPr>
            <a:endParaRPr lang="en-US" dirty="0">
              <a:latin typeface="Times New Roman" panose="02020603050405020304" pitchFamily="18" charset="0"/>
              <a:ea typeface="Verdana" panose="020B0604030504040204" pitchFamily="34"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ea typeface="Verdana" panose="020B0604030504040204" pitchFamily="34" charset="0"/>
                <a:cs typeface="Times New Roman" panose="02020603050405020304" pitchFamily="18" charset="0"/>
              </a:rPr>
              <a:t>   When running reports is a painful and tedious process</a:t>
            </a:r>
          </a:p>
          <a:p>
            <a:pPr marL="285750" lvl="0" indent="-285750">
              <a:buFont typeface="Wingdings" panose="05000000000000000000" pitchFamily="2" charset="2"/>
              <a:buChar char="v"/>
            </a:pPr>
            <a:endParaRPr lang="en-US" dirty="0">
              <a:latin typeface="Times New Roman" panose="02020603050405020304" pitchFamily="18" charset="0"/>
              <a:ea typeface="Verdana" panose="020B0604030504040204" pitchFamily="34"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ea typeface="Verdana" panose="020B0604030504040204" pitchFamily="34" charset="0"/>
                <a:cs typeface="Times New Roman" panose="02020603050405020304" pitchFamily="18" charset="0"/>
              </a:rPr>
              <a:t>   When business has unique needs</a:t>
            </a:r>
          </a:p>
          <a:p>
            <a:endParaRPr lang="en-US" dirty="0"/>
          </a:p>
        </p:txBody>
      </p:sp>
      <p:sp>
        <p:nvSpPr>
          <p:cNvPr id="5" name="TextBox 4">
            <a:extLst>
              <a:ext uri="{FF2B5EF4-FFF2-40B4-BE49-F238E27FC236}">
                <a16:creationId xmlns:a16="http://schemas.microsoft.com/office/drawing/2014/main" id="{E82F4F1C-0A84-43CA-8136-FC320BC2FDA7}"/>
              </a:ext>
            </a:extLst>
          </p:cNvPr>
          <p:cNvSpPr txBox="1"/>
          <p:nvPr/>
        </p:nvSpPr>
        <p:spPr>
          <a:xfrm>
            <a:off x="8620497" y="6522153"/>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sp>
        <p:nvSpPr>
          <p:cNvPr id="6" name="Slide Number Placeholder 5">
            <a:extLst>
              <a:ext uri="{FF2B5EF4-FFF2-40B4-BE49-F238E27FC236}">
                <a16:creationId xmlns:a16="http://schemas.microsoft.com/office/drawing/2014/main" id="{F52ED2DF-205F-4C60-98AC-67BD03365810}"/>
              </a:ext>
            </a:extLst>
          </p:cNvPr>
          <p:cNvSpPr>
            <a:spLocks noGrp="1"/>
          </p:cNvSpPr>
          <p:nvPr>
            <p:ph type="sldNum" sz="quarter" idx="12"/>
          </p:nvPr>
        </p:nvSpPr>
        <p:spPr>
          <a:xfrm>
            <a:off x="5232399" y="6562479"/>
            <a:ext cx="863601" cy="295521"/>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2</a:t>
            </a:r>
          </a:p>
        </p:txBody>
      </p:sp>
    </p:spTree>
    <p:extLst>
      <p:ext uri="{BB962C8B-B14F-4D97-AF65-F5344CB8AC3E}">
        <p14:creationId xmlns:p14="http://schemas.microsoft.com/office/powerpoint/2010/main" val="22082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D4BEA1-A581-435A-9C1C-C2AE897A9BD7}"/>
              </a:ext>
            </a:extLst>
          </p:cNvPr>
          <p:cNvSpPr txBox="1"/>
          <p:nvPr/>
        </p:nvSpPr>
        <p:spPr>
          <a:xfrm>
            <a:off x="857817" y="516602"/>
            <a:ext cx="5756343" cy="5078313"/>
          </a:xfrm>
          <a:prstGeom prst="rect">
            <a:avLst/>
          </a:prstGeom>
          <a:noFill/>
        </p:spPr>
        <p:txBody>
          <a:bodyPr wrap="squar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Benefits of Sales Cloud</a:t>
            </a:r>
          </a:p>
          <a:p>
            <a:endParaRPr lang="en-US" sz="3600" b="1" dirty="0">
              <a:solidFill>
                <a:schemeClr val="accent1"/>
              </a:solidFill>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Personalization of the sales process</a:t>
            </a:r>
          </a:p>
          <a:p>
            <a:pPr marL="285750" lvl="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Increased opportunities</a:t>
            </a:r>
          </a:p>
          <a:p>
            <a:pPr marL="285750" lvl="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Accurate forecasting</a:t>
            </a:r>
          </a:p>
          <a:p>
            <a:pPr marL="285750" lvl="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Drives steady growth </a:t>
            </a:r>
          </a:p>
          <a:p>
            <a:pPr marL="285750" lvl="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Streamlines business processes</a:t>
            </a:r>
          </a:p>
          <a:p>
            <a:pPr marL="285750" lvl="0" indent="-285750">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 Makes the sales process faster</a:t>
            </a:r>
          </a:p>
          <a:p>
            <a:pPr marL="285750" lvl="0" indent="-285750">
              <a:buFont typeface="Wingdings" panose="05000000000000000000" pitchFamily="2" charset="2"/>
              <a:buChar char="q"/>
            </a:pP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q"/>
            </a:pPr>
            <a:endParaRPr lang="en-US" dirty="0"/>
          </a:p>
        </p:txBody>
      </p:sp>
      <p:sp>
        <p:nvSpPr>
          <p:cNvPr id="6" name="TextBox 5">
            <a:extLst>
              <a:ext uri="{FF2B5EF4-FFF2-40B4-BE49-F238E27FC236}">
                <a16:creationId xmlns:a16="http://schemas.microsoft.com/office/drawing/2014/main" id="{37E201A7-799C-414C-A0BB-ADC11D2FA658}"/>
              </a:ext>
            </a:extLst>
          </p:cNvPr>
          <p:cNvSpPr txBox="1"/>
          <p:nvPr/>
        </p:nvSpPr>
        <p:spPr>
          <a:xfrm>
            <a:off x="8620497" y="6571872"/>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7" name="DeloitteW">
            <a:extLst>
              <a:ext uri="{FF2B5EF4-FFF2-40B4-BE49-F238E27FC236}">
                <a16:creationId xmlns:a16="http://schemas.microsoft.com/office/drawing/2014/main" id="{AB49C2C5-0EC4-4D5D-B8AF-4C0A9F659C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724" y="6325201"/>
            <a:ext cx="1868127" cy="446726"/>
          </a:xfrm>
          <a:prstGeom prst="rect">
            <a:avLst/>
          </a:prstGeom>
        </p:spPr>
      </p:pic>
      <p:pic>
        <p:nvPicPr>
          <p:cNvPr id="8" name="Picture 7">
            <a:extLst>
              <a:ext uri="{FF2B5EF4-FFF2-40B4-BE49-F238E27FC236}">
                <a16:creationId xmlns:a16="http://schemas.microsoft.com/office/drawing/2014/main" id="{F8368334-2277-4A81-8CB8-30DB4B6E8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4417" y="1569720"/>
            <a:ext cx="5222240" cy="3881120"/>
          </a:xfrm>
          <a:prstGeom prst="rect">
            <a:avLst/>
          </a:prstGeom>
        </p:spPr>
      </p:pic>
      <p:sp>
        <p:nvSpPr>
          <p:cNvPr id="4" name="Slide Number Placeholder 3">
            <a:extLst>
              <a:ext uri="{FF2B5EF4-FFF2-40B4-BE49-F238E27FC236}">
                <a16:creationId xmlns:a16="http://schemas.microsoft.com/office/drawing/2014/main" id="{9517B889-CAF2-45B9-8956-9FFDAB1C7C3E}"/>
              </a:ext>
            </a:extLst>
          </p:cNvPr>
          <p:cNvSpPr>
            <a:spLocks noGrp="1"/>
          </p:cNvSpPr>
          <p:nvPr>
            <p:ph type="sldNum" sz="quarter" idx="12"/>
          </p:nvPr>
        </p:nvSpPr>
        <p:spPr>
          <a:xfrm>
            <a:off x="5415280" y="6552376"/>
            <a:ext cx="680720" cy="211138"/>
          </a:xfrm>
        </p:spPr>
        <p:txBody>
          <a:bodyPr/>
          <a:lstStyle/>
          <a:p>
            <a:r>
              <a:rPr lang="en-US" sz="1400" b="1" dirty="0">
                <a:solidFill>
                  <a:schemeClr val="tx1"/>
                </a:solidFill>
                <a:latin typeface="Times New Roman" panose="02020603050405020304" pitchFamily="18" charset="0"/>
                <a:cs typeface="Times New Roman" panose="02020603050405020304" pitchFamily="18" charset="0"/>
              </a:rPr>
              <a:t>3</a:t>
            </a:r>
          </a:p>
        </p:txBody>
      </p:sp>
    </p:spTree>
    <p:extLst>
      <p:ext uri="{BB962C8B-B14F-4D97-AF65-F5344CB8AC3E}">
        <p14:creationId xmlns:p14="http://schemas.microsoft.com/office/powerpoint/2010/main" val="1623159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2B784-28A7-4BF3-9558-87C64FB64ECA}"/>
              </a:ext>
            </a:extLst>
          </p:cNvPr>
          <p:cNvSpPr>
            <a:spLocks noGrp="1"/>
          </p:cNvSpPr>
          <p:nvPr>
            <p:ph type="title"/>
          </p:nvPr>
        </p:nvSpPr>
        <p:spPr>
          <a:xfrm>
            <a:off x="1039919" y="329088"/>
            <a:ext cx="8834120" cy="972298"/>
          </a:xfrm>
        </p:spPr>
        <p:txBody>
          <a:bodyPr>
            <a:normAutofit/>
          </a:bodyPr>
          <a:lstStyle/>
          <a:p>
            <a:r>
              <a:rPr lang="en-US" sz="3600" b="1" dirty="0">
                <a:solidFill>
                  <a:schemeClr val="accent1"/>
                </a:solidFill>
                <a:latin typeface="Times New Roman" panose="02020603050405020304" pitchFamily="18" charset="0"/>
                <a:cs typeface="Times New Roman" panose="02020603050405020304" pitchFamily="18" charset="0"/>
              </a:rPr>
              <a:t>Standard Objects in Sales</a:t>
            </a:r>
            <a:endParaRPr lang="en-US" sz="3600" dirty="0"/>
          </a:p>
        </p:txBody>
      </p:sp>
      <p:pic>
        <p:nvPicPr>
          <p:cNvPr id="6" name="Picture 5">
            <a:extLst>
              <a:ext uri="{FF2B5EF4-FFF2-40B4-BE49-F238E27FC236}">
                <a16:creationId xmlns:a16="http://schemas.microsoft.com/office/drawing/2014/main" id="{CBE4C1A7-45D6-4CE3-82BE-D7AB9673E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0984" y="1746523"/>
            <a:ext cx="1461770" cy="1358583"/>
          </a:xfrm>
          <a:prstGeom prst="rect">
            <a:avLst/>
          </a:prstGeom>
        </p:spPr>
      </p:pic>
      <p:sp>
        <p:nvSpPr>
          <p:cNvPr id="7" name="TextBox 6">
            <a:extLst>
              <a:ext uri="{FF2B5EF4-FFF2-40B4-BE49-F238E27FC236}">
                <a16:creationId xmlns:a16="http://schemas.microsoft.com/office/drawing/2014/main" id="{B6716A50-5153-46C3-AE60-0C008E625292}"/>
              </a:ext>
            </a:extLst>
          </p:cNvPr>
          <p:cNvSpPr txBox="1"/>
          <p:nvPr/>
        </p:nvSpPr>
        <p:spPr>
          <a:xfrm>
            <a:off x="3385822" y="3182156"/>
            <a:ext cx="907881"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Lead</a:t>
            </a:r>
          </a:p>
        </p:txBody>
      </p:sp>
      <p:pic>
        <p:nvPicPr>
          <p:cNvPr id="9" name="Picture 8">
            <a:extLst>
              <a:ext uri="{FF2B5EF4-FFF2-40B4-BE49-F238E27FC236}">
                <a16:creationId xmlns:a16="http://schemas.microsoft.com/office/drawing/2014/main" id="{02CA069C-3797-4367-8328-0059973D11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3593" y="1823573"/>
            <a:ext cx="1461770" cy="1358583"/>
          </a:xfrm>
          <a:prstGeom prst="rect">
            <a:avLst/>
          </a:prstGeom>
        </p:spPr>
      </p:pic>
      <p:sp>
        <p:nvSpPr>
          <p:cNvPr id="10" name="TextBox 9">
            <a:extLst>
              <a:ext uri="{FF2B5EF4-FFF2-40B4-BE49-F238E27FC236}">
                <a16:creationId xmlns:a16="http://schemas.microsoft.com/office/drawing/2014/main" id="{8C9A0829-DA7A-4FF4-95A3-C2218201DB70}"/>
              </a:ext>
            </a:extLst>
          </p:cNvPr>
          <p:cNvSpPr txBox="1"/>
          <p:nvPr/>
        </p:nvSpPr>
        <p:spPr>
          <a:xfrm>
            <a:off x="5629821" y="3182156"/>
            <a:ext cx="108077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Account</a:t>
            </a:r>
          </a:p>
        </p:txBody>
      </p:sp>
      <p:pic>
        <p:nvPicPr>
          <p:cNvPr id="14" name="Picture 13">
            <a:extLst>
              <a:ext uri="{FF2B5EF4-FFF2-40B4-BE49-F238E27FC236}">
                <a16:creationId xmlns:a16="http://schemas.microsoft.com/office/drawing/2014/main" id="{836ACE55-4959-454B-83B5-3A7DDED0E9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6202" y="1855767"/>
            <a:ext cx="1461770" cy="1358582"/>
          </a:xfrm>
          <a:prstGeom prst="rect">
            <a:avLst/>
          </a:prstGeom>
        </p:spPr>
      </p:pic>
      <p:sp>
        <p:nvSpPr>
          <p:cNvPr id="16" name="TextBox 15">
            <a:extLst>
              <a:ext uri="{FF2B5EF4-FFF2-40B4-BE49-F238E27FC236}">
                <a16:creationId xmlns:a16="http://schemas.microsoft.com/office/drawing/2014/main" id="{C98009EA-C7ED-4045-B64C-BA68C1C4CEB5}"/>
              </a:ext>
            </a:extLst>
          </p:cNvPr>
          <p:cNvSpPr txBox="1"/>
          <p:nvPr/>
        </p:nvSpPr>
        <p:spPr>
          <a:xfrm>
            <a:off x="7716202" y="3214349"/>
            <a:ext cx="157226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Opportunity</a:t>
            </a:r>
          </a:p>
        </p:txBody>
      </p:sp>
      <p:pic>
        <p:nvPicPr>
          <p:cNvPr id="19" name="Picture 18">
            <a:extLst>
              <a:ext uri="{FF2B5EF4-FFF2-40B4-BE49-F238E27FC236}">
                <a16:creationId xmlns:a16="http://schemas.microsoft.com/office/drawing/2014/main" id="{5B62AE37-1AA6-4031-9216-E657D41C9E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2276" y="1818734"/>
            <a:ext cx="1461770" cy="1308982"/>
          </a:xfrm>
          <a:prstGeom prst="rect">
            <a:avLst/>
          </a:prstGeom>
        </p:spPr>
      </p:pic>
      <p:sp>
        <p:nvSpPr>
          <p:cNvPr id="20" name="TextBox 19">
            <a:extLst>
              <a:ext uri="{FF2B5EF4-FFF2-40B4-BE49-F238E27FC236}">
                <a16:creationId xmlns:a16="http://schemas.microsoft.com/office/drawing/2014/main" id="{C41FEC49-44F2-49C4-BDDC-8E6C4972BDCD}"/>
              </a:ext>
            </a:extLst>
          </p:cNvPr>
          <p:cNvSpPr txBox="1"/>
          <p:nvPr/>
        </p:nvSpPr>
        <p:spPr>
          <a:xfrm>
            <a:off x="10121264" y="3239694"/>
            <a:ext cx="1302782"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Contact</a:t>
            </a:r>
          </a:p>
        </p:txBody>
      </p:sp>
      <p:pic>
        <p:nvPicPr>
          <p:cNvPr id="21" name="Picture 20">
            <a:extLst>
              <a:ext uri="{FF2B5EF4-FFF2-40B4-BE49-F238E27FC236}">
                <a16:creationId xmlns:a16="http://schemas.microsoft.com/office/drawing/2014/main" id="{95C7552E-08B3-496E-9511-34DA2FC1F84C}"/>
              </a:ext>
            </a:extLst>
          </p:cNvPr>
          <p:cNvPicPr>
            <a:picLocks noChangeAspect="1"/>
          </p:cNvPicPr>
          <p:nvPr/>
        </p:nvPicPr>
        <p:blipFill>
          <a:blip r:embed="rId6"/>
          <a:stretch>
            <a:fillRect/>
          </a:stretch>
        </p:blipFill>
        <p:spPr>
          <a:xfrm>
            <a:off x="4090260" y="4230414"/>
            <a:ext cx="1853340" cy="1462249"/>
          </a:xfrm>
          <a:prstGeom prst="rect">
            <a:avLst/>
          </a:prstGeom>
        </p:spPr>
      </p:pic>
      <p:sp>
        <p:nvSpPr>
          <p:cNvPr id="22" name="TextBox 21">
            <a:extLst>
              <a:ext uri="{FF2B5EF4-FFF2-40B4-BE49-F238E27FC236}">
                <a16:creationId xmlns:a16="http://schemas.microsoft.com/office/drawing/2014/main" id="{E4FDA9C2-6BDB-4F6C-8A9E-1066F9EBCA3E}"/>
              </a:ext>
            </a:extLst>
          </p:cNvPr>
          <p:cNvSpPr txBox="1"/>
          <p:nvPr/>
        </p:nvSpPr>
        <p:spPr>
          <a:xfrm>
            <a:off x="4666814" y="5787764"/>
            <a:ext cx="1107439"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Product</a:t>
            </a:r>
          </a:p>
        </p:txBody>
      </p:sp>
      <p:pic>
        <p:nvPicPr>
          <p:cNvPr id="23" name="Picture 22">
            <a:extLst>
              <a:ext uri="{FF2B5EF4-FFF2-40B4-BE49-F238E27FC236}">
                <a16:creationId xmlns:a16="http://schemas.microsoft.com/office/drawing/2014/main" id="{6C7C99B9-AEE8-46DB-A77A-2832AA6FC593}"/>
              </a:ext>
            </a:extLst>
          </p:cNvPr>
          <p:cNvPicPr>
            <a:picLocks noChangeAspect="1"/>
          </p:cNvPicPr>
          <p:nvPr/>
        </p:nvPicPr>
        <p:blipFill>
          <a:blip r:embed="rId7"/>
          <a:stretch>
            <a:fillRect/>
          </a:stretch>
        </p:blipFill>
        <p:spPr>
          <a:xfrm>
            <a:off x="2006825" y="4230414"/>
            <a:ext cx="1572261" cy="1553689"/>
          </a:xfrm>
          <a:prstGeom prst="rect">
            <a:avLst/>
          </a:prstGeom>
        </p:spPr>
      </p:pic>
      <p:sp>
        <p:nvSpPr>
          <p:cNvPr id="24" name="TextBox 23">
            <a:extLst>
              <a:ext uri="{FF2B5EF4-FFF2-40B4-BE49-F238E27FC236}">
                <a16:creationId xmlns:a16="http://schemas.microsoft.com/office/drawing/2014/main" id="{989CA2CA-269C-4776-AF93-7C376A0E5B7A}"/>
              </a:ext>
            </a:extLst>
          </p:cNvPr>
          <p:cNvSpPr txBox="1"/>
          <p:nvPr/>
        </p:nvSpPr>
        <p:spPr>
          <a:xfrm>
            <a:off x="2367280" y="5787764"/>
            <a:ext cx="100917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Quote</a:t>
            </a:r>
          </a:p>
        </p:txBody>
      </p:sp>
      <p:pic>
        <p:nvPicPr>
          <p:cNvPr id="25" name="Picture 24">
            <a:extLst>
              <a:ext uri="{FF2B5EF4-FFF2-40B4-BE49-F238E27FC236}">
                <a16:creationId xmlns:a16="http://schemas.microsoft.com/office/drawing/2014/main" id="{0695B834-C0E0-4726-ABC8-D18E2C6ABEA4}"/>
              </a:ext>
            </a:extLst>
          </p:cNvPr>
          <p:cNvPicPr>
            <a:picLocks noChangeAspect="1"/>
          </p:cNvPicPr>
          <p:nvPr/>
        </p:nvPicPr>
        <p:blipFill>
          <a:blip r:embed="rId8"/>
          <a:stretch>
            <a:fillRect/>
          </a:stretch>
        </p:blipFill>
        <p:spPr>
          <a:xfrm>
            <a:off x="6855023" y="4334080"/>
            <a:ext cx="1572261" cy="1358583"/>
          </a:xfrm>
          <a:prstGeom prst="rect">
            <a:avLst/>
          </a:prstGeom>
        </p:spPr>
      </p:pic>
      <p:sp>
        <p:nvSpPr>
          <p:cNvPr id="26" name="TextBox 25">
            <a:extLst>
              <a:ext uri="{FF2B5EF4-FFF2-40B4-BE49-F238E27FC236}">
                <a16:creationId xmlns:a16="http://schemas.microsoft.com/office/drawing/2014/main" id="{E3383DC8-4545-4BDD-83B3-DD7850240EF2}"/>
              </a:ext>
            </a:extLst>
          </p:cNvPr>
          <p:cNvSpPr txBox="1"/>
          <p:nvPr/>
        </p:nvSpPr>
        <p:spPr>
          <a:xfrm>
            <a:off x="7045523" y="5784103"/>
            <a:ext cx="1354454"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Pricebook</a:t>
            </a:r>
          </a:p>
        </p:txBody>
      </p:sp>
      <p:sp>
        <p:nvSpPr>
          <p:cNvPr id="32" name="Slide Number Placeholder 5">
            <a:extLst>
              <a:ext uri="{FF2B5EF4-FFF2-40B4-BE49-F238E27FC236}">
                <a16:creationId xmlns:a16="http://schemas.microsoft.com/office/drawing/2014/main" id="{6FF6504F-089F-486D-851B-DEC1C1A4885F}"/>
              </a:ext>
            </a:extLst>
          </p:cNvPr>
          <p:cNvSpPr txBox="1">
            <a:spLocks/>
          </p:cNvSpPr>
          <p:nvPr/>
        </p:nvSpPr>
        <p:spPr>
          <a:xfrm>
            <a:off x="5232399" y="6551477"/>
            <a:ext cx="863601" cy="29552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chemeClr val="tx1"/>
                </a:solidFill>
                <a:latin typeface="Times New Roman" panose="02020603050405020304" pitchFamily="18" charset="0"/>
                <a:cs typeface="Times New Roman" panose="02020603050405020304" pitchFamily="18" charset="0"/>
              </a:rPr>
              <a:t>4</a:t>
            </a:r>
          </a:p>
        </p:txBody>
      </p:sp>
      <p:pic>
        <p:nvPicPr>
          <p:cNvPr id="33" name="DeloitteW">
            <a:extLst>
              <a:ext uri="{FF2B5EF4-FFF2-40B4-BE49-F238E27FC236}">
                <a16:creationId xmlns:a16="http://schemas.microsoft.com/office/drawing/2014/main" id="{97CAE887-09D1-4B63-8EBA-D0C209A93B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9153" y="6304806"/>
            <a:ext cx="1868127" cy="446726"/>
          </a:xfrm>
          <a:prstGeom prst="rect">
            <a:avLst/>
          </a:prstGeom>
        </p:spPr>
      </p:pic>
      <p:sp>
        <p:nvSpPr>
          <p:cNvPr id="34" name="TextBox 33">
            <a:extLst>
              <a:ext uri="{FF2B5EF4-FFF2-40B4-BE49-F238E27FC236}">
                <a16:creationId xmlns:a16="http://schemas.microsoft.com/office/drawing/2014/main" id="{599E3C31-89BA-4568-A5B2-68FEA65EE3F8}"/>
              </a:ext>
            </a:extLst>
          </p:cNvPr>
          <p:cNvSpPr txBox="1"/>
          <p:nvPr/>
        </p:nvSpPr>
        <p:spPr>
          <a:xfrm>
            <a:off x="8691617" y="6551477"/>
            <a:ext cx="3652783" cy="400110"/>
          </a:xfrm>
          <a:prstGeom prst="rect">
            <a:avLst/>
          </a:prstGeom>
          <a:noFill/>
        </p:spPr>
        <p:txBody>
          <a:bodyPr wrap="square" rtlCol="0">
            <a:spAutoFit/>
          </a:bodyPr>
          <a:lstStyle/>
          <a:p>
            <a:r>
              <a:rPr lang="en-US" sz="1000" dirty="0">
                <a:solidFill>
                  <a:srgbClr val="000066"/>
                </a:solidFill>
                <a:latin typeface="Times New Roman" panose="02020603050405020304" pitchFamily="18" charset="0"/>
                <a:cs typeface="Times New Roman" panose="02020603050405020304" pitchFamily="18" charset="0"/>
              </a:rPr>
              <a:t>Copyright © 2019 Deloitte Development LLC. All rights reserved.                                                                                                                                                                                                                                           </a:t>
            </a:r>
          </a:p>
          <a:p>
            <a:endParaRPr lang="en-US" sz="1000" dirty="0">
              <a:latin typeface="Times New Roman" panose="02020603050405020304" pitchFamily="18" charset="0"/>
              <a:cs typeface="Times New Roman" panose="02020603050405020304" pitchFamily="18" charset="0"/>
            </a:endParaRPr>
          </a:p>
        </p:txBody>
      </p:sp>
      <p:pic>
        <p:nvPicPr>
          <p:cNvPr id="8" name="Content Placeholder 7">
            <a:extLst>
              <a:ext uri="{FF2B5EF4-FFF2-40B4-BE49-F238E27FC236}">
                <a16:creationId xmlns:a16="http://schemas.microsoft.com/office/drawing/2014/main" id="{F4F51E35-9B25-4C58-8692-620E7F43AA7B}"/>
              </a:ext>
            </a:extLst>
          </p:cNvPr>
          <p:cNvPicPr>
            <a:picLocks noGrp="1" noChangeAspect="1"/>
          </p:cNvPicPr>
          <p:nvPr>
            <p:ph idx="1"/>
          </p:nvPr>
        </p:nvPicPr>
        <p:blipFill>
          <a:blip r:embed="rId10"/>
          <a:stretch>
            <a:fillRect/>
          </a:stretch>
        </p:blipFill>
        <p:spPr>
          <a:xfrm>
            <a:off x="1039919" y="1628467"/>
            <a:ext cx="1775645" cy="1553689"/>
          </a:xfrm>
          <a:prstGeom prst="rect">
            <a:avLst/>
          </a:prstGeom>
        </p:spPr>
      </p:pic>
      <p:sp>
        <p:nvSpPr>
          <p:cNvPr id="36" name="TextBox 35">
            <a:extLst>
              <a:ext uri="{FF2B5EF4-FFF2-40B4-BE49-F238E27FC236}">
                <a16:creationId xmlns:a16="http://schemas.microsoft.com/office/drawing/2014/main" id="{12AECDBB-EC15-4222-9028-1853028C9920}"/>
              </a:ext>
            </a:extLst>
          </p:cNvPr>
          <p:cNvSpPr txBox="1"/>
          <p:nvPr/>
        </p:nvSpPr>
        <p:spPr>
          <a:xfrm>
            <a:off x="1269396" y="3204667"/>
            <a:ext cx="1474858"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Campaign</a:t>
            </a:r>
          </a:p>
        </p:txBody>
      </p:sp>
    </p:spTree>
    <p:extLst>
      <p:ext uri="{BB962C8B-B14F-4D97-AF65-F5344CB8AC3E}">
        <p14:creationId xmlns:p14="http://schemas.microsoft.com/office/powerpoint/2010/main" val="2483420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ED4BEA1-A581-435A-9C1C-C2AE897A9BD7}"/>
              </a:ext>
            </a:extLst>
          </p:cNvPr>
          <p:cNvSpPr txBox="1"/>
          <p:nvPr/>
        </p:nvSpPr>
        <p:spPr>
          <a:xfrm>
            <a:off x="867978" y="1386177"/>
            <a:ext cx="5429456" cy="3970318"/>
          </a:xfrm>
          <a:prstGeom prst="rect">
            <a:avLst/>
          </a:prstGeom>
          <a:noFill/>
        </p:spPr>
        <p:txBody>
          <a:bodyPr wrap="square" rtlCol="0">
            <a:spAutoFit/>
          </a:bodyPr>
          <a:lstStyle/>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Campaign Management : Campaign can be organized as Seminar ,advertisement or direct email for marketing to existing Lead/contact and also for new lead generation</a:t>
            </a: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Lead Creation : Lead is created from different sources</a:t>
            </a: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Lead Nurturing : A potential customer with whom you keep contact to make them sales qualified.</a:t>
            </a: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Lead Routing : Lead routing involves creating Lead Assignment Rules</a:t>
            </a: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Lead Conversion : Qualified Leads are converted into Account, opportunity and Contact</a:t>
            </a:r>
          </a:p>
          <a:p>
            <a:pPr marL="285750" lvl="0" indent="-285750">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Account &amp; Contact Creation : Accounts are companies that you're doing business with, and contacts are the people who work for them</a:t>
            </a:r>
          </a:p>
        </p:txBody>
      </p:sp>
      <p:pic>
        <p:nvPicPr>
          <p:cNvPr id="9" name="Picture 8">
            <a:extLst>
              <a:ext uri="{FF2B5EF4-FFF2-40B4-BE49-F238E27FC236}">
                <a16:creationId xmlns:a16="http://schemas.microsoft.com/office/drawing/2014/main" id="{29B24F56-AA79-4152-85EA-DCF45481DC6A}"/>
              </a:ext>
            </a:extLst>
          </p:cNvPr>
          <p:cNvPicPr>
            <a:picLocks noChangeAspect="1"/>
          </p:cNvPicPr>
          <p:nvPr/>
        </p:nvPicPr>
        <p:blipFill>
          <a:blip r:embed="rId3"/>
          <a:stretch>
            <a:fillRect/>
          </a:stretch>
        </p:blipFill>
        <p:spPr>
          <a:xfrm>
            <a:off x="6500634" y="1524675"/>
            <a:ext cx="4738976" cy="3970319"/>
          </a:xfrm>
          <a:prstGeom prst="rect">
            <a:avLst/>
          </a:prstGeom>
        </p:spPr>
      </p:pic>
      <p:sp>
        <p:nvSpPr>
          <p:cNvPr id="10" name="TextBox 9">
            <a:extLst>
              <a:ext uri="{FF2B5EF4-FFF2-40B4-BE49-F238E27FC236}">
                <a16:creationId xmlns:a16="http://schemas.microsoft.com/office/drawing/2014/main" id="{9C79569D-41B6-4FF0-B8F3-EBDE10D18C53}"/>
              </a:ext>
            </a:extLst>
          </p:cNvPr>
          <p:cNvSpPr txBox="1"/>
          <p:nvPr/>
        </p:nvSpPr>
        <p:spPr>
          <a:xfrm>
            <a:off x="867978" y="371081"/>
            <a:ext cx="6122189" cy="1200329"/>
          </a:xfrm>
          <a:prstGeom prst="rect">
            <a:avLst/>
          </a:prstGeom>
          <a:noFill/>
        </p:spPr>
        <p:txBody>
          <a:bodyPr wrap="none" rtlCol="0">
            <a:spAutoFit/>
          </a:bodyPr>
          <a:lstStyle/>
          <a:p>
            <a:r>
              <a:rPr lang="en-US" sz="3600" b="1" dirty="0">
                <a:solidFill>
                  <a:schemeClr val="accent1"/>
                </a:solidFill>
                <a:latin typeface="Times New Roman" panose="02020603050405020304" pitchFamily="18" charset="0"/>
                <a:cs typeface="Times New Roman" panose="02020603050405020304" pitchFamily="18" charset="0"/>
              </a:rPr>
              <a:t>Standard Capabilities in Sales</a:t>
            </a:r>
            <a:endParaRPr lang="en-US" sz="3600" b="1" dirty="0">
              <a:latin typeface="Times New Roman" panose="02020603050405020304" pitchFamily="18" charset="0"/>
              <a:cs typeface="Times New Roman" panose="02020603050405020304" pitchFamily="18" charset="0"/>
            </a:endParaRPr>
          </a:p>
          <a:p>
            <a:endParaRPr lang="en-US" sz="3600" dirty="0"/>
          </a:p>
        </p:txBody>
      </p:sp>
      <p:sp>
        <p:nvSpPr>
          <p:cNvPr id="7" name="TextBox 6">
            <a:extLst>
              <a:ext uri="{FF2B5EF4-FFF2-40B4-BE49-F238E27FC236}">
                <a16:creationId xmlns:a16="http://schemas.microsoft.com/office/drawing/2014/main" id="{B47196CD-2FF1-4093-A224-CC93872A15F5}"/>
              </a:ext>
            </a:extLst>
          </p:cNvPr>
          <p:cNvSpPr txBox="1"/>
          <p:nvPr/>
        </p:nvSpPr>
        <p:spPr>
          <a:xfrm>
            <a:off x="8650977" y="6573714"/>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8" name="DeloitteW">
            <a:extLst>
              <a:ext uri="{FF2B5EF4-FFF2-40B4-BE49-F238E27FC236}">
                <a16:creationId xmlns:a16="http://schemas.microsoft.com/office/drawing/2014/main" id="{1112FD83-E4D0-4C02-8F44-C84BD54B42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44" y="6327043"/>
            <a:ext cx="1868127" cy="446726"/>
          </a:xfrm>
          <a:prstGeom prst="rect">
            <a:avLst/>
          </a:prstGeom>
        </p:spPr>
      </p:pic>
      <p:sp>
        <p:nvSpPr>
          <p:cNvPr id="11" name="Slide Number Placeholder 5">
            <a:extLst>
              <a:ext uri="{FF2B5EF4-FFF2-40B4-BE49-F238E27FC236}">
                <a16:creationId xmlns:a16="http://schemas.microsoft.com/office/drawing/2014/main" id="{D2A443B4-82E5-42CA-82CE-B72BC8771A2A}"/>
              </a:ext>
            </a:extLst>
          </p:cNvPr>
          <p:cNvSpPr txBox="1">
            <a:spLocks/>
          </p:cNvSpPr>
          <p:nvPr/>
        </p:nvSpPr>
        <p:spPr>
          <a:xfrm>
            <a:off x="5232399" y="6573714"/>
            <a:ext cx="863601" cy="29552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chemeClr val="tx1"/>
                </a:solidFill>
                <a:latin typeface="Times New Roman" panose="02020603050405020304" pitchFamily="18" charset="0"/>
                <a:cs typeface="Times New Roman" panose="02020603050405020304" pitchFamily="18" charset="0"/>
              </a:rPr>
              <a:t>5</a:t>
            </a:r>
          </a:p>
        </p:txBody>
      </p:sp>
    </p:spTree>
    <p:extLst>
      <p:ext uri="{BB962C8B-B14F-4D97-AF65-F5344CB8AC3E}">
        <p14:creationId xmlns:p14="http://schemas.microsoft.com/office/powerpoint/2010/main" val="3063702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A5FF9DB-A357-4311-8E0B-CEA9BB3E01EE}"/>
              </a:ext>
            </a:extLst>
          </p:cNvPr>
          <p:cNvSpPr txBox="1"/>
          <p:nvPr/>
        </p:nvSpPr>
        <p:spPr>
          <a:xfrm>
            <a:off x="881890" y="3169655"/>
            <a:ext cx="9953750" cy="2862322"/>
          </a:xfrm>
          <a:prstGeom prst="rect">
            <a:avLst/>
          </a:prstGeom>
          <a:noFill/>
        </p:spPr>
        <p:txBody>
          <a:bodyPr wrap="square" rtlCol="0">
            <a:spAutoFit/>
          </a:bodyPr>
          <a:lstStyle/>
          <a:p>
            <a:pPr lvl="0" algn="just"/>
            <a:endParaRPr lang="en-US" dirty="0"/>
          </a:p>
          <a:p>
            <a:pPr marL="285750" lvl="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Opportunity Stages: Opportunity is something associated with revenue. It moves through various stages to get refined</a:t>
            </a:r>
          </a:p>
          <a:p>
            <a:pPr marL="285750" lvl="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Opportunity Forecasting and Pipeline: Forecasts are expressions of expected sales revenue. They help sales teams predict and plan their sales cycle from pipeline to closed sales, and to manage sales expectations throughout the company</a:t>
            </a:r>
          </a:p>
          <a:p>
            <a:pPr marL="285750" lvl="0" indent="-285750" algn="just">
              <a:buFont typeface="Wingdings" panose="05000000000000000000" pitchFamily="2" charset="2"/>
              <a:buChar char="v"/>
            </a:pPr>
            <a:endParaRPr lang="en-US" dirty="0">
              <a:latin typeface="Times New Roman" panose="02020603050405020304" pitchFamily="18" charset="0"/>
              <a:cs typeface="Times New Roman" panose="02020603050405020304" pitchFamily="18" charset="0"/>
            </a:endParaRPr>
          </a:p>
          <a:p>
            <a:pPr marL="285750" lvl="0" indent="-285750" algn="just">
              <a:buFont typeface="Wingdings" panose="05000000000000000000" pitchFamily="2" charset="2"/>
              <a:buChar char="v"/>
            </a:pPr>
            <a:r>
              <a:rPr lang="en-US" dirty="0">
                <a:latin typeface="Times New Roman" panose="02020603050405020304" pitchFamily="18" charset="0"/>
                <a:cs typeface="Times New Roman" panose="02020603050405020304" pitchFamily="18" charset="0"/>
              </a:rPr>
              <a:t>Opportunity Closure: A closed-won opportunity is the stage of the sales cycle in which a contact has inked the deal and become a customer</a:t>
            </a:r>
          </a:p>
        </p:txBody>
      </p:sp>
      <p:pic>
        <p:nvPicPr>
          <p:cNvPr id="5" name="Picture 4">
            <a:extLst>
              <a:ext uri="{FF2B5EF4-FFF2-40B4-BE49-F238E27FC236}">
                <a16:creationId xmlns:a16="http://schemas.microsoft.com/office/drawing/2014/main" id="{DDC5F5BC-3672-496D-9D3D-E1E6CF3C40D9}"/>
              </a:ext>
            </a:extLst>
          </p:cNvPr>
          <p:cNvPicPr>
            <a:picLocks noChangeAspect="1"/>
          </p:cNvPicPr>
          <p:nvPr/>
        </p:nvPicPr>
        <p:blipFill>
          <a:blip r:embed="rId3"/>
          <a:stretch>
            <a:fillRect/>
          </a:stretch>
        </p:blipFill>
        <p:spPr>
          <a:xfrm>
            <a:off x="1289324" y="1485207"/>
            <a:ext cx="8749749" cy="1943793"/>
          </a:xfrm>
          <a:prstGeom prst="rect">
            <a:avLst/>
          </a:prstGeom>
        </p:spPr>
      </p:pic>
      <p:sp>
        <p:nvSpPr>
          <p:cNvPr id="6" name="TextBox 5">
            <a:extLst>
              <a:ext uri="{FF2B5EF4-FFF2-40B4-BE49-F238E27FC236}">
                <a16:creationId xmlns:a16="http://schemas.microsoft.com/office/drawing/2014/main" id="{313D58D6-A751-49CB-BAA8-64FCC4FB7130}"/>
              </a:ext>
            </a:extLst>
          </p:cNvPr>
          <p:cNvSpPr txBox="1"/>
          <p:nvPr/>
        </p:nvSpPr>
        <p:spPr>
          <a:xfrm>
            <a:off x="8610337" y="6551477"/>
            <a:ext cx="3652783" cy="400110"/>
          </a:xfrm>
          <a:prstGeom prst="rect">
            <a:avLst/>
          </a:prstGeom>
          <a:noFill/>
        </p:spPr>
        <p:txBody>
          <a:bodyPr wrap="square" rtlCol="0">
            <a:spAutoFit/>
          </a:bodyPr>
          <a:lstStyle/>
          <a:p>
            <a:r>
              <a:rPr lang="en-US" sz="1000" dirty="0">
                <a:solidFill>
                  <a:srgbClr val="000066"/>
                </a:solidFill>
              </a:rPr>
              <a:t>Copyright © 2019 Deloitte Development LLC. All rights reserved.                                                                                                                                                                                                                                           </a:t>
            </a:r>
          </a:p>
          <a:p>
            <a:endParaRPr lang="en-US" sz="1000" dirty="0"/>
          </a:p>
        </p:txBody>
      </p:sp>
      <p:pic>
        <p:nvPicPr>
          <p:cNvPr id="7" name="DeloitteW">
            <a:extLst>
              <a:ext uri="{FF2B5EF4-FFF2-40B4-BE49-F238E27FC236}">
                <a16:creationId xmlns:a16="http://schemas.microsoft.com/office/drawing/2014/main" id="{5C0677FE-06C0-4DA7-8BC9-40D414E554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724" y="6321908"/>
            <a:ext cx="1868127" cy="446726"/>
          </a:xfrm>
          <a:prstGeom prst="rect">
            <a:avLst/>
          </a:prstGeom>
        </p:spPr>
      </p:pic>
      <p:sp>
        <p:nvSpPr>
          <p:cNvPr id="8" name="Slide Number Placeholder 5">
            <a:extLst>
              <a:ext uri="{FF2B5EF4-FFF2-40B4-BE49-F238E27FC236}">
                <a16:creationId xmlns:a16="http://schemas.microsoft.com/office/drawing/2014/main" id="{40967543-4B95-47A9-B3B7-3F0B6B6EDA51}"/>
              </a:ext>
            </a:extLst>
          </p:cNvPr>
          <p:cNvSpPr txBox="1">
            <a:spLocks/>
          </p:cNvSpPr>
          <p:nvPr/>
        </p:nvSpPr>
        <p:spPr>
          <a:xfrm>
            <a:off x="5232399" y="6551477"/>
            <a:ext cx="863601" cy="29552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00" b="1" dirty="0">
                <a:solidFill>
                  <a:schemeClr val="tx1"/>
                </a:solidFill>
                <a:latin typeface="Times New Roman" panose="02020603050405020304" pitchFamily="18" charset="0"/>
                <a:cs typeface="Times New Roman" panose="02020603050405020304" pitchFamily="18" charset="0"/>
              </a:rPr>
              <a:t>6</a:t>
            </a:r>
          </a:p>
        </p:txBody>
      </p:sp>
      <p:sp>
        <p:nvSpPr>
          <p:cNvPr id="4" name="Rectangle 3">
            <a:extLst>
              <a:ext uri="{FF2B5EF4-FFF2-40B4-BE49-F238E27FC236}">
                <a16:creationId xmlns:a16="http://schemas.microsoft.com/office/drawing/2014/main" id="{1D0CC001-1EBB-4E60-9312-3C0F54147A52}"/>
              </a:ext>
            </a:extLst>
          </p:cNvPr>
          <p:cNvSpPr/>
          <p:nvPr/>
        </p:nvSpPr>
        <p:spPr>
          <a:xfrm>
            <a:off x="881890" y="635613"/>
            <a:ext cx="8494633" cy="646331"/>
          </a:xfrm>
          <a:prstGeom prst="rect">
            <a:avLst/>
          </a:prstGeom>
        </p:spPr>
        <p:txBody>
          <a:bodyPr wrap="none">
            <a:spAutoFit/>
          </a:bodyPr>
          <a:lstStyle/>
          <a:p>
            <a:r>
              <a:rPr lang="en-US" sz="3600" b="1" dirty="0">
                <a:solidFill>
                  <a:schemeClr val="accent1"/>
                </a:solidFill>
                <a:latin typeface="Times New Roman" panose="02020603050405020304" pitchFamily="18" charset="0"/>
                <a:cs typeface="Times New Roman" panose="02020603050405020304" pitchFamily="18" charset="0"/>
              </a:rPr>
              <a:t>Standard Capabilities in Sales (continued)</a:t>
            </a:r>
            <a:endParaRPr lang="en-US" sz="36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82798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CONTENT" val="&lt;content&gt;&#10;  &lt;element&gt;&#10;    &lt;prefix&gt;&lt;/prefix&gt;&#10;    &lt;value&gt;%SD_USR_Name%&lt;/value&gt;&#10;    &lt;postfix&gt;, &lt;/postfix&gt;&#10;  &lt;/element&gt;&#10;  &lt;element&gt;&#10;    &lt;prefix&gt;&lt;/prefix&gt;&#10;    &lt;value&gt;%SD_FLD_DocumentDate%&lt;/value&gt;&#10;    &lt;postfix&gt;&lt;/postfix&gt;&#10;  &lt;/element&gt;&#10;&lt;/content&gt;"/>
  <p:tag name="TEMPLAFYSLIDEID" val="64116108-0093-4edb-ae71-2e765f838bc2"/>
</p:tagLst>
</file>

<file path=ppt/tags/tag3.xml><?xml version="1.0" encoding="utf-8"?>
<p:tagLst xmlns:a="http://schemas.openxmlformats.org/drawingml/2006/main" xmlns:r="http://schemas.openxmlformats.org/officeDocument/2006/relationships" xmlns:p="http://schemas.openxmlformats.org/presentationml/2006/main">
  <p:tag name="TEMPLAFYSLIDEID" val="e5953c3a-c1d0-4cf4-b341-08ba4d07bd8f"/>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vert="horz" wrap="square" lIns="0" tIns="0" rIns="0" bIns="0" rtlCol="0">
        <a:spAutoFit/>
      </a:bodyPr>
      <a:lstStyle>
        <a:defPPr>
          <a:spcBef>
            <a:spcPts val="200"/>
          </a:spcBef>
          <a:buSzPct val="100000"/>
          <a:defRPr sz="1200" dirty="0" smtClean="0"/>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_16_9_Onscreen_US.potx [Read-Only]" id="{747678D8-1E3A-4E91-B049-69D7C2820B25}" vid="{DC5301C9-FEEC-481D-B604-AC964BC0CB3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F68EDB9B1ADBF44B402BB9822407138" ma:contentTypeVersion="4" ma:contentTypeDescription="Create a new document." ma:contentTypeScope="" ma:versionID="f50835b7a0a7b901973c62b15ef1421f">
  <xsd:schema xmlns:xsd="http://www.w3.org/2001/XMLSchema" xmlns:xs="http://www.w3.org/2001/XMLSchema" xmlns:p="http://schemas.microsoft.com/office/2006/metadata/properties" xmlns:ns2="5460bfa9-23b6-45a7-9c7d-aa5e6ede78d1" xmlns:ns3="f92297c7-f34b-4c37-89c9-1cb6bdc826ae" targetNamespace="http://schemas.microsoft.com/office/2006/metadata/properties" ma:root="true" ma:fieldsID="a20c03a5ce3f2c7b2ae00fc61835d23c" ns2:_="" ns3:_="">
    <xsd:import namespace="5460bfa9-23b6-45a7-9c7d-aa5e6ede78d1"/>
    <xsd:import namespace="f92297c7-f34b-4c37-89c9-1cb6bdc826a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60bfa9-23b6-45a7-9c7d-aa5e6ede78d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92297c7-f34b-4c37-89c9-1cb6bdc826a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60C7BA-5BED-437D-BFE4-67F92287D002}">
  <ds:schemaRefs>
    <ds:schemaRef ds:uri="http://schemas.microsoft.com/office/2006/documentManagement/types"/>
    <ds:schemaRef ds:uri="5460bfa9-23b6-45a7-9c7d-aa5e6ede78d1"/>
    <ds:schemaRef ds:uri="http://purl.org/dc/elements/1.1/"/>
    <ds:schemaRef ds:uri="http://schemas.microsoft.com/office/2006/metadata/properties"/>
    <ds:schemaRef ds:uri="f92297c7-f34b-4c37-89c9-1cb6bdc826ae"/>
    <ds:schemaRef ds:uri="http://purl.org/dc/terms/"/>
    <ds:schemaRef ds:uri="http://schemas.openxmlformats.org/package/2006/metadata/core-properti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92E65744-464D-4115-B800-754EB2A9F0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60bfa9-23b6-45a7-9c7d-aa5e6ede78d1"/>
    <ds:schemaRef ds:uri="f92297c7-f34b-4c37-89c9-1cb6bdc826a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CE7954A-EB8E-49F5-839D-F8B9A3B8EA9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9791</TotalTime>
  <Words>2809</Words>
  <Application>Microsoft Office PowerPoint</Application>
  <PresentationFormat>Widescreen</PresentationFormat>
  <Paragraphs>352</Paragraphs>
  <Slides>41</Slides>
  <Notes>13</Notes>
  <HiddenSlides>0</HiddenSlides>
  <MMClips>0</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3" baseType="lpstr">
      <vt:lpstr>Arial</vt:lpstr>
      <vt:lpstr>Calibri</vt:lpstr>
      <vt:lpstr>Calibri Light</vt:lpstr>
      <vt:lpstr>Open Sans</vt:lpstr>
      <vt:lpstr>Salesforce Sans</vt:lpstr>
      <vt:lpstr>Times New Roman</vt:lpstr>
      <vt:lpstr>Verdana</vt:lpstr>
      <vt:lpstr>Wingdings</vt:lpstr>
      <vt:lpstr>Wingdings 2</vt:lpstr>
      <vt:lpstr>Office Theme</vt:lpstr>
      <vt:lpstr>Deloitte_US_Onscreen</vt:lpstr>
      <vt:lpstr>think-cell Slide</vt:lpstr>
      <vt:lpstr>Salesforce Sales Cloud Overview</vt:lpstr>
      <vt:lpstr>PowerPoint Presentation</vt:lpstr>
      <vt:lpstr>PowerPoint Presentation</vt:lpstr>
      <vt:lpstr>PowerPoint Presentation</vt:lpstr>
      <vt:lpstr>PowerPoint Presentation</vt:lpstr>
      <vt:lpstr>PowerPoint Presentation</vt:lpstr>
      <vt:lpstr>Standard Objects in Sales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Salesforce Service Cloud Overview</vt:lpstr>
      <vt:lpstr>Salesforce</vt:lpstr>
      <vt:lpstr>Salesforce Service Cloud An Overview</vt:lpstr>
      <vt:lpstr>Why Service Cloud?</vt:lpstr>
      <vt:lpstr>Service Cloud Features </vt:lpstr>
      <vt:lpstr>Multi-Channel Support: </vt:lpstr>
      <vt:lpstr>Multi-Channel Support : Continued </vt:lpstr>
      <vt:lpstr>Service Console</vt:lpstr>
      <vt:lpstr>Service Console: Continued </vt:lpstr>
      <vt:lpstr>Case Management &amp; Knowledge Base</vt:lpstr>
      <vt:lpstr>Case Management &amp; Knowledge Base: Continued </vt:lpstr>
      <vt:lpstr>Case Lifecycle  </vt:lpstr>
      <vt:lpstr>Case Lifecycle: Continued </vt:lpstr>
      <vt:lpstr>Entitlement Management</vt:lpstr>
      <vt:lpstr>Entitlement Management: Continued </vt:lpstr>
      <vt:lpstr>Entitlement Management: Continued </vt:lpstr>
      <vt:lpstr>Entitlement Process : Continued    </vt:lpstr>
      <vt:lpstr>Milestone Management</vt:lpstr>
      <vt:lpstr>Milestone Management: Continued </vt:lpstr>
      <vt:lpstr>Escalation Case Escalation Rule</vt:lpstr>
      <vt:lpstr>Computer-Telephony Integration (CTI)</vt:lpstr>
      <vt:lpstr>Continued:</vt:lpstr>
      <vt:lpstr>Service Cloud Limitations</vt:lpstr>
      <vt:lpstr>Service Cloud Limitations: Continued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Nag, Piyali</dc:creator>
  <cp:lastModifiedBy>Goli, Hinduja</cp:lastModifiedBy>
  <cp:revision>108</cp:revision>
  <dcterms:created xsi:type="dcterms:W3CDTF">2019-08-29T14:06:16Z</dcterms:created>
  <dcterms:modified xsi:type="dcterms:W3CDTF">2020-05-12T10:47:59Z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0x0101007F68EDB9B1ADBF44B402BB9822407138</vt:lpwstr>
  </property>
</Properties>
</file>